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0" r:id="rId5"/>
    <p:sldId id="259" r:id="rId6"/>
    <p:sldId id="258" r:id="rId7"/>
    <p:sldId id="263" r:id="rId8"/>
    <p:sldId id="267" r:id="rId9"/>
    <p:sldId id="262" r:id="rId10"/>
    <p:sldId id="261" r:id="rId11"/>
    <p:sldId id="264" r:id="rId12"/>
    <p:sldId id="265" r:id="rId13"/>
    <p:sldId id="266" r:id="rId1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dirty="0"/>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0AC26AB-5535-461A-B4E0-60E0752E5943}" type="datetimeFigureOut">
              <a:rPr lang="zh-TW" altLang="en-US" smtClean="0"/>
              <a:pPr/>
              <a:t>2021/2/26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BAF9B05-F5E4-461A-B69C-D306DE63C20B}"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65CF65A1-2FE5-45BB-8A73-18F86E7EA826}" type="datetimeFigureOut">
              <a:rPr lang="zh-TW" altLang="en-US" smtClean="0"/>
              <a:pPr/>
              <a:t>2021/2/26</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p>
            <a:fld id="{5675A468-0399-4FB0-B350-F5699A301295}"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C:\Users\USER\Desktop\圖\1-01.png"/>
          <p:cNvPicPr>
            <a:picLocks noChangeAspect="1" noChangeArrowheads="1"/>
          </p:cNvPicPr>
          <p:nvPr userDrawn="1"/>
        </p:nvPicPr>
        <p:blipFill>
          <a:blip r:embed="rId13"/>
          <a:srcRect/>
          <a:stretch>
            <a:fillRect/>
          </a:stretch>
        </p:blipFill>
        <p:spPr bwMode="auto">
          <a:xfrm>
            <a:off x="785786" y="-633387"/>
            <a:ext cx="10904537" cy="7777163"/>
          </a:xfrm>
          <a:prstGeom prst="rect">
            <a:avLst/>
          </a:prstGeom>
          <a:noFill/>
        </p:spPr>
      </p:pic>
      <p:pic>
        <p:nvPicPr>
          <p:cNvPr id="8" name="Picture 2" descr="C:\Users\USER\Desktop\圖\1-01.png"/>
          <p:cNvPicPr>
            <a:picLocks noChangeAspect="1" noChangeArrowheads="1"/>
          </p:cNvPicPr>
          <p:nvPr userDrawn="1"/>
        </p:nvPicPr>
        <p:blipFill>
          <a:blip r:embed="rId13"/>
          <a:srcRect/>
          <a:stretch>
            <a:fillRect/>
          </a:stretch>
        </p:blipFill>
        <p:spPr bwMode="auto">
          <a:xfrm rot="10800000">
            <a:off x="-2546323" y="-214337"/>
            <a:ext cx="10904537" cy="7777163"/>
          </a:xfrm>
          <a:prstGeom prst="rect">
            <a:avLst/>
          </a:prstGeom>
          <a:noFill/>
        </p:spPr>
      </p:pic>
      <p:pic>
        <p:nvPicPr>
          <p:cNvPr id="1027" name="Picture 3" descr="D:\2020\幼兒園全銜\全銜\富功全銜-01-01-01.png"/>
          <p:cNvPicPr>
            <a:picLocks noChangeAspect="1" noChangeArrowheads="1"/>
          </p:cNvPicPr>
          <p:nvPr userDrawn="1"/>
        </p:nvPicPr>
        <p:blipFill>
          <a:blip r:embed="rId14" cstate="print"/>
          <a:stretch>
            <a:fillRect/>
          </a:stretch>
        </p:blipFill>
        <p:spPr bwMode="auto">
          <a:xfrm>
            <a:off x="142844" y="142852"/>
            <a:ext cx="4572032" cy="932124"/>
          </a:xfrm>
          <a:prstGeom prst="rect">
            <a:avLst/>
          </a:prstGeom>
          <a:noFill/>
        </p:spPr>
      </p:pic>
      <p:pic>
        <p:nvPicPr>
          <p:cNvPr id="1028" name="Picture 4" descr="D:\2020\幼兒園全銜\全銜\宏觀全銜-01.png"/>
          <p:cNvPicPr>
            <a:picLocks noChangeAspect="1" noChangeArrowheads="1"/>
          </p:cNvPicPr>
          <p:nvPr userDrawn="1"/>
        </p:nvPicPr>
        <p:blipFill>
          <a:blip r:embed="rId15" cstate="print"/>
          <a:srcRect/>
          <a:stretch>
            <a:fillRect/>
          </a:stretch>
        </p:blipFill>
        <p:spPr bwMode="auto">
          <a:xfrm>
            <a:off x="5143504" y="5928892"/>
            <a:ext cx="3857652" cy="786256"/>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C26AB-5535-461A-B4E0-60E0752E5943}" type="datetimeFigureOut">
              <a:rPr lang="zh-TW" altLang="en-US" smtClean="0"/>
              <a:pPr/>
              <a:t>2021/2/26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F9B05-F5E4-461A-B69C-D306DE63C20B}"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11560" y="1124745"/>
            <a:ext cx="7772400" cy="1440160"/>
          </a:xfrm>
        </p:spPr>
        <p:txBody>
          <a:bodyPr/>
          <a:lstStyle/>
          <a:p>
            <a:r>
              <a:rPr lang="zh-TW" altLang="zh-TW" sz="4000" b="1" dirty="0">
                <a:latin typeface="標楷體" panose="03000509000000000000" pitchFamily="65" charset="-120"/>
                <a:ea typeface="標楷體" panose="03000509000000000000" pitchFamily="65" charset="-120"/>
              </a:rPr>
              <a:t>臺中市潭子區潭陽非營利幼兒園</a:t>
            </a:r>
            <a:r>
              <a:rPr lang="en-US" altLang="zh-TW" sz="4000" b="1" dirty="0">
                <a:latin typeface="標楷體" panose="03000509000000000000" pitchFamily="65" charset="-120"/>
                <a:ea typeface="標楷體" panose="03000509000000000000" pitchFamily="65" charset="-120"/>
              </a:rPr>
              <a:t>110</a:t>
            </a:r>
            <a:r>
              <a:rPr lang="zh-TW" altLang="zh-TW" sz="4000" b="1" dirty="0">
                <a:latin typeface="標楷體" panose="03000509000000000000" pitchFamily="65" charset="-120"/>
                <a:ea typeface="標楷體" panose="03000509000000000000" pitchFamily="65" charset="-120"/>
              </a:rPr>
              <a:t>學年度招生簡章</a:t>
            </a:r>
            <a:r>
              <a:rPr lang="zh-TW" altLang="zh-TW" dirty="0"/>
              <a:t/>
            </a:r>
            <a:br>
              <a:rPr lang="zh-TW" altLang="zh-TW" dirty="0"/>
            </a:br>
            <a:endParaRPr lang="zh-TW" altLang="en-US" dirty="0"/>
          </a:p>
        </p:txBody>
      </p:sp>
      <p:sp>
        <p:nvSpPr>
          <p:cNvPr id="3" name="副標題 2"/>
          <p:cNvSpPr>
            <a:spLocks noGrp="1"/>
          </p:cNvSpPr>
          <p:nvPr>
            <p:ph type="subTitle" idx="1"/>
          </p:nvPr>
        </p:nvSpPr>
        <p:spPr>
          <a:xfrm>
            <a:off x="1076872" y="2564905"/>
            <a:ext cx="7307088" cy="2497832"/>
          </a:xfrm>
        </p:spPr>
        <p:txBody>
          <a:bodyPr/>
          <a:lstStyle/>
          <a:p>
            <a:r>
              <a:rPr lang="en-US" altLang="zh-TW" sz="1600" b="1" dirty="0">
                <a:solidFill>
                  <a:schemeClr val="tx1"/>
                </a:solidFill>
                <a:latin typeface="標楷體" panose="03000509000000000000" pitchFamily="65" charset="-120"/>
                <a:ea typeface="標楷體" panose="03000509000000000000" pitchFamily="65" charset="-120"/>
              </a:rPr>
              <a:t>110</a:t>
            </a:r>
            <a:r>
              <a:rPr lang="zh-TW" altLang="zh-TW" sz="1600" b="1" dirty="0">
                <a:solidFill>
                  <a:schemeClr val="tx1"/>
                </a:solidFill>
                <a:latin typeface="標楷體" panose="03000509000000000000" pitchFamily="65" charset="-120"/>
                <a:ea typeface="標楷體" panose="03000509000000000000" pitchFamily="65" charset="-120"/>
              </a:rPr>
              <a:t>學年度臺中市公立幼兒園及非營利幼兒園招收</a:t>
            </a:r>
            <a:r>
              <a:rPr lang="en-US" altLang="zh-TW" sz="1600" b="1" dirty="0">
                <a:solidFill>
                  <a:schemeClr val="tx1"/>
                </a:solidFill>
                <a:latin typeface="標楷體" panose="03000509000000000000" pitchFamily="65" charset="-120"/>
                <a:ea typeface="標楷體" panose="03000509000000000000" pitchFamily="65" charset="-120"/>
              </a:rPr>
              <a:t>3</a:t>
            </a:r>
            <a:r>
              <a:rPr lang="zh-TW" altLang="zh-TW" sz="1600" b="1" dirty="0">
                <a:solidFill>
                  <a:schemeClr val="tx1"/>
                </a:solidFill>
                <a:latin typeface="標楷體" panose="03000509000000000000" pitchFamily="65" charset="-120"/>
                <a:ea typeface="標楷體" panose="03000509000000000000" pitchFamily="65" charset="-120"/>
              </a:rPr>
              <a:t>歲以上至</a:t>
            </a:r>
            <a:r>
              <a:rPr lang="en-US" altLang="zh-TW" sz="1600" b="1" dirty="0">
                <a:solidFill>
                  <a:schemeClr val="tx1"/>
                </a:solidFill>
                <a:latin typeface="標楷體" panose="03000509000000000000" pitchFamily="65" charset="-120"/>
                <a:ea typeface="標楷體" panose="03000509000000000000" pitchFamily="65" charset="-120"/>
              </a:rPr>
              <a:t>5</a:t>
            </a:r>
            <a:r>
              <a:rPr lang="zh-TW" altLang="zh-TW" sz="1600" b="1" dirty="0">
                <a:solidFill>
                  <a:schemeClr val="tx1"/>
                </a:solidFill>
                <a:latin typeface="標楷體" panose="03000509000000000000" pitchFamily="65" charset="-120"/>
                <a:ea typeface="標楷體" panose="03000509000000000000" pitchFamily="65" charset="-120"/>
              </a:rPr>
              <a:t>歲幼兒的出生起迄日期定義</a:t>
            </a:r>
            <a:r>
              <a:rPr lang="zh-TW" altLang="zh-TW" sz="1600" b="1" dirty="0" smtClean="0">
                <a:solidFill>
                  <a:schemeClr val="tx1"/>
                </a:solidFill>
                <a:latin typeface="標楷體" panose="03000509000000000000" pitchFamily="65" charset="-120"/>
                <a:ea typeface="標楷體" panose="03000509000000000000" pitchFamily="65" charset="-120"/>
              </a:rPr>
              <a:t>如下</a:t>
            </a:r>
            <a:r>
              <a:rPr lang="zh-TW" altLang="en-US" sz="1600" b="1" dirty="0" smtClean="0">
                <a:solidFill>
                  <a:schemeClr val="tx1"/>
                </a:solidFill>
                <a:latin typeface="標楷體" panose="03000509000000000000" pitchFamily="65" charset="-120"/>
                <a:ea typeface="標楷體" panose="03000509000000000000" pitchFamily="65" charset="-120"/>
              </a:rPr>
              <a:t>：</a:t>
            </a:r>
            <a:endParaRPr lang="en-US" altLang="zh-TW" sz="1600" b="1" dirty="0" smtClean="0">
              <a:solidFill>
                <a:schemeClr val="tx1"/>
              </a:solidFill>
              <a:latin typeface="標楷體" panose="03000509000000000000" pitchFamily="65" charset="-120"/>
              <a:ea typeface="標楷體" panose="03000509000000000000" pitchFamily="65" charset="-120"/>
            </a:endParaRPr>
          </a:p>
          <a:p>
            <a:endParaRPr lang="en-US" altLang="zh-TW" sz="1600" b="1" dirty="0" smtClean="0">
              <a:solidFill>
                <a:schemeClr val="tx1"/>
              </a:solidFill>
              <a:latin typeface="標楷體" panose="03000509000000000000" pitchFamily="65" charset="-120"/>
              <a:ea typeface="標楷體" panose="03000509000000000000" pitchFamily="65" charset="-120"/>
            </a:endParaRPr>
          </a:p>
          <a:p>
            <a:pPr lvl="0"/>
            <a:r>
              <a:rPr lang="en-US" altLang="zh-TW" sz="2000" dirty="0">
                <a:solidFill>
                  <a:srgbClr val="FF0000"/>
                </a:solidFill>
                <a:latin typeface="標楷體" panose="03000509000000000000" pitchFamily="65" charset="-120"/>
                <a:ea typeface="標楷體" panose="03000509000000000000" pitchFamily="65" charset="-120"/>
              </a:rPr>
              <a:t>3</a:t>
            </a:r>
            <a:r>
              <a:rPr lang="zh-TW" altLang="zh-TW" sz="2000" dirty="0">
                <a:solidFill>
                  <a:srgbClr val="FF0000"/>
                </a:solidFill>
                <a:latin typeface="標楷體" panose="03000509000000000000" pitchFamily="65" charset="-120"/>
                <a:ea typeface="標楷體" panose="03000509000000000000" pitchFamily="65" charset="-120"/>
              </a:rPr>
              <a:t>足歲：民國</a:t>
            </a:r>
            <a:r>
              <a:rPr lang="en-US" altLang="zh-TW" sz="2000" dirty="0">
                <a:solidFill>
                  <a:srgbClr val="FF0000"/>
                </a:solidFill>
                <a:latin typeface="標楷體" panose="03000509000000000000" pitchFamily="65" charset="-120"/>
                <a:ea typeface="標楷體" panose="03000509000000000000" pitchFamily="65" charset="-120"/>
              </a:rPr>
              <a:t>106</a:t>
            </a:r>
            <a:r>
              <a:rPr lang="zh-TW" altLang="zh-TW" sz="2000" dirty="0">
                <a:solidFill>
                  <a:srgbClr val="FF0000"/>
                </a:solidFill>
                <a:latin typeface="標楷體" panose="03000509000000000000" pitchFamily="65" charset="-120"/>
                <a:ea typeface="標楷體" panose="03000509000000000000" pitchFamily="65" charset="-120"/>
              </a:rPr>
              <a:t>年</a:t>
            </a:r>
            <a:r>
              <a:rPr lang="en-US" altLang="zh-TW" sz="2000" dirty="0">
                <a:solidFill>
                  <a:srgbClr val="FF0000"/>
                </a:solidFill>
                <a:latin typeface="標楷體" panose="03000509000000000000" pitchFamily="65" charset="-120"/>
                <a:ea typeface="標楷體" panose="03000509000000000000" pitchFamily="65" charset="-120"/>
              </a:rPr>
              <a:t>9</a:t>
            </a:r>
            <a:r>
              <a:rPr lang="zh-TW" altLang="zh-TW" sz="2000" dirty="0">
                <a:solidFill>
                  <a:srgbClr val="FF0000"/>
                </a:solidFill>
                <a:latin typeface="標楷體" panose="03000509000000000000" pitchFamily="65" charset="-120"/>
                <a:ea typeface="標楷體" panose="03000509000000000000" pitchFamily="65" charset="-120"/>
              </a:rPr>
              <a:t>月</a:t>
            </a:r>
            <a:r>
              <a:rPr lang="en-US" altLang="zh-TW" sz="2000" dirty="0">
                <a:solidFill>
                  <a:srgbClr val="FF0000"/>
                </a:solidFill>
                <a:latin typeface="標楷體" panose="03000509000000000000" pitchFamily="65" charset="-120"/>
                <a:ea typeface="標楷體" panose="03000509000000000000" pitchFamily="65" charset="-120"/>
              </a:rPr>
              <a:t>2</a:t>
            </a:r>
            <a:r>
              <a:rPr lang="zh-TW" altLang="zh-TW" sz="2000" dirty="0">
                <a:solidFill>
                  <a:srgbClr val="FF0000"/>
                </a:solidFill>
                <a:latin typeface="標楷體" panose="03000509000000000000" pitchFamily="65" charset="-120"/>
                <a:ea typeface="標楷體" panose="03000509000000000000" pitchFamily="65" charset="-120"/>
              </a:rPr>
              <a:t>日至</a:t>
            </a:r>
            <a:r>
              <a:rPr lang="en-US" altLang="zh-TW" sz="2000" dirty="0">
                <a:solidFill>
                  <a:srgbClr val="FF0000"/>
                </a:solidFill>
                <a:latin typeface="標楷體" panose="03000509000000000000" pitchFamily="65" charset="-120"/>
                <a:ea typeface="標楷體" panose="03000509000000000000" pitchFamily="65" charset="-120"/>
              </a:rPr>
              <a:t>107</a:t>
            </a:r>
            <a:r>
              <a:rPr lang="zh-TW" altLang="zh-TW" sz="2000" dirty="0">
                <a:solidFill>
                  <a:srgbClr val="FF0000"/>
                </a:solidFill>
                <a:latin typeface="標楷體" panose="03000509000000000000" pitchFamily="65" charset="-120"/>
                <a:ea typeface="標楷體" panose="03000509000000000000" pitchFamily="65" charset="-120"/>
              </a:rPr>
              <a:t>年</a:t>
            </a:r>
            <a:r>
              <a:rPr lang="en-US" altLang="zh-TW" sz="2000" dirty="0">
                <a:solidFill>
                  <a:srgbClr val="FF0000"/>
                </a:solidFill>
                <a:latin typeface="標楷體" panose="03000509000000000000" pitchFamily="65" charset="-120"/>
                <a:ea typeface="標楷體" panose="03000509000000000000" pitchFamily="65" charset="-120"/>
              </a:rPr>
              <a:t>9</a:t>
            </a:r>
            <a:r>
              <a:rPr lang="zh-TW" altLang="zh-TW" sz="2000" dirty="0">
                <a:solidFill>
                  <a:srgbClr val="FF0000"/>
                </a:solidFill>
                <a:latin typeface="標楷體" panose="03000509000000000000" pitchFamily="65" charset="-120"/>
                <a:ea typeface="標楷體" panose="03000509000000000000" pitchFamily="65" charset="-120"/>
              </a:rPr>
              <a:t>月</a:t>
            </a:r>
            <a:r>
              <a:rPr lang="en-US" altLang="zh-TW" sz="2000" dirty="0">
                <a:solidFill>
                  <a:srgbClr val="FF0000"/>
                </a:solidFill>
                <a:latin typeface="標楷體" panose="03000509000000000000" pitchFamily="65" charset="-120"/>
                <a:ea typeface="標楷體" panose="03000509000000000000" pitchFamily="65" charset="-120"/>
              </a:rPr>
              <a:t>1</a:t>
            </a:r>
            <a:r>
              <a:rPr lang="zh-TW" altLang="zh-TW" sz="2000" dirty="0">
                <a:solidFill>
                  <a:srgbClr val="FF0000"/>
                </a:solidFill>
                <a:latin typeface="標楷體" panose="03000509000000000000" pitchFamily="65" charset="-120"/>
                <a:ea typeface="標楷體" panose="03000509000000000000" pitchFamily="65" charset="-120"/>
              </a:rPr>
              <a:t>日出生者。</a:t>
            </a:r>
            <a:r>
              <a:rPr lang="en-US" altLang="zh-TW" sz="1400" dirty="0">
                <a:solidFill>
                  <a:srgbClr val="FF0000"/>
                </a:solidFill>
                <a:latin typeface="標楷體" panose="03000509000000000000" pitchFamily="65" charset="-120"/>
                <a:ea typeface="標楷體" panose="03000509000000000000" pitchFamily="65" charset="-120"/>
              </a:rPr>
              <a:t>(2017/9/2-2018/9/1)</a:t>
            </a:r>
            <a:endParaRPr lang="zh-TW" altLang="zh-TW" sz="1400" dirty="0">
              <a:solidFill>
                <a:srgbClr val="FF0000"/>
              </a:solidFill>
              <a:latin typeface="標楷體" panose="03000509000000000000" pitchFamily="65" charset="-120"/>
              <a:ea typeface="標楷體" panose="03000509000000000000" pitchFamily="65" charset="-120"/>
            </a:endParaRPr>
          </a:p>
          <a:p>
            <a:pPr lvl="0"/>
            <a:r>
              <a:rPr lang="en-US" altLang="zh-TW" sz="2000" dirty="0">
                <a:solidFill>
                  <a:srgbClr val="FF0000"/>
                </a:solidFill>
                <a:latin typeface="標楷體" panose="03000509000000000000" pitchFamily="65" charset="-120"/>
                <a:ea typeface="標楷體" panose="03000509000000000000" pitchFamily="65" charset="-120"/>
              </a:rPr>
              <a:t>4</a:t>
            </a:r>
            <a:r>
              <a:rPr lang="zh-TW" altLang="zh-TW" sz="2000" dirty="0">
                <a:solidFill>
                  <a:srgbClr val="FF0000"/>
                </a:solidFill>
                <a:latin typeface="標楷體" panose="03000509000000000000" pitchFamily="65" charset="-120"/>
                <a:ea typeface="標楷體" panose="03000509000000000000" pitchFamily="65" charset="-120"/>
              </a:rPr>
              <a:t>足歲：民國</a:t>
            </a:r>
            <a:r>
              <a:rPr lang="en-US" altLang="zh-TW" sz="2000" dirty="0">
                <a:solidFill>
                  <a:srgbClr val="FF0000"/>
                </a:solidFill>
                <a:latin typeface="標楷體" panose="03000509000000000000" pitchFamily="65" charset="-120"/>
                <a:ea typeface="標楷體" panose="03000509000000000000" pitchFamily="65" charset="-120"/>
              </a:rPr>
              <a:t>105</a:t>
            </a:r>
            <a:r>
              <a:rPr lang="zh-TW" altLang="zh-TW" sz="2000" dirty="0">
                <a:solidFill>
                  <a:srgbClr val="FF0000"/>
                </a:solidFill>
                <a:latin typeface="標楷體" panose="03000509000000000000" pitchFamily="65" charset="-120"/>
                <a:ea typeface="標楷體" panose="03000509000000000000" pitchFamily="65" charset="-120"/>
              </a:rPr>
              <a:t>年</a:t>
            </a:r>
            <a:r>
              <a:rPr lang="en-US" altLang="zh-TW" sz="2000" dirty="0">
                <a:solidFill>
                  <a:srgbClr val="FF0000"/>
                </a:solidFill>
                <a:latin typeface="標楷體" panose="03000509000000000000" pitchFamily="65" charset="-120"/>
                <a:ea typeface="標楷體" panose="03000509000000000000" pitchFamily="65" charset="-120"/>
              </a:rPr>
              <a:t>9</a:t>
            </a:r>
            <a:r>
              <a:rPr lang="zh-TW" altLang="zh-TW" sz="2000" dirty="0">
                <a:solidFill>
                  <a:srgbClr val="FF0000"/>
                </a:solidFill>
                <a:latin typeface="標楷體" panose="03000509000000000000" pitchFamily="65" charset="-120"/>
                <a:ea typeface="標楷體" panose="03000509000000000000" pitchFamily="65" charset="-120"/>
              </a:rPr>
              <a:t>月</a:t>
            </a:r>
            <a:r>
              <a:rPr lang="en-US" altLang="zh-TW" sz="2000" dirty="0">
                <a:solidFill>
                  <a:srgbClr val="FF0000"/>
                </a:solidFill>
                <a:latin typeface="標楷體" panose="03000509000000000000" pitchFamily="65" charset="-120"/>
                <a:ea typeface="標楷體" panose="03000509000000000000" pitchFamily="65" charset="-120"/>
              </a:rPr>
              <a:t>2</a:t>
            </a:r>
            <a:r>
              <a:rPr lang="zh-TW" altLang="zh-TW" sz="2000" dirty="0">
                <a:solidFill>
                  <a:srgbClr val="FF0000"/>
                </a:solidFill>
                <a:latin typeface="標楷體" panose="03000509000000000000" pitchFamily="65" charset="-120"/>
                <a:ea typeface="標楷體" panose="03000509000000000000" pitchFamily="65" charset="-120"/>
              </a:rPr>
              <a:t>日至</a:t>
            </a:r>
            <a:r>
              <a:rPr lang="en-US" altLang="zh-TW" sz="2000" dirty="0">
                <a:solidFill>
                  <a:srgbClr val="FF0000"/>
                </a:solidFill>
                <a:latin typeface="標楷體" panose="03000509000000000000" pitchFamily="65" charset="-120"/>
                <a:ea typeface="標楷體" panose="03000509000000000000" pitchFamily="65" charset="-120"/>
              </a:rPr>
              <a:t>106</a:t>
            </a:r>
            <a:r>
              <a:rPr lang="zh-TW" altLang="zh-TW" sz="2000" dirty="0">
                <a:solidFill>
                  <a:srgbClr val="FF0000"/>
                </a:solidFill>
                <a:latin typeface="標楷體" panose="03000509000000000000" pitchFamily="65" charset="-120"/>
                <a:ea typeface="標楷體" panose="03000509000000000000" pitchFamily="65" charset="-120"/>
              </a:rPr>
              <a:t>年</a:t>
            </a:r>
            <a:r>
              <a:rPr lang="en-US" altLang="zh-TW" sz="2000" dirty="0">
                <a:solidFill>
                  <a:srgbClr val="FF0000"/>
                </a:solidFill>
                <a:latin typeface="標楷體" panose="03000509000000000000" pitchFamily="65" charset="-120"/>
                <a:ea typeface="標楷體" panose="03000509000000000000" pitchFamily="65" charset="-120"/>
              </a:rPr>
              <a:t>9</a:t>
            </a:r>
            <a:r>
              <a:rPr lang="zh-TW" altLang="zh-TW" sz="2000" dirty="0">
                <a:solidFill>
                  <a:srgbClr val="FF0000"/>
                </a:solidFill>
                <a:latin typeface="標楷體" panose="03000509000000000000" pitchFamily="65" charset="-120"/>
                <a:ea typeface="標楷體" panose="03000509000000000000" pitchFamily="65" charset="-120"/>
              </a:rPr>
              <a:t>月</a:t>
            </a:r>
            <a:r>
              <a:rPr lang="en-US" altLang="zh-TW" sz="2000" dirty="0">
                <a:solidFill>
                  <a:srgbClr val="FF0000"/>
                </a:solidFill>
                <a:latin typeface="標楷體" panose="03000509000000000000" pitchFamily="65" charset="-120"/>
                <a:ea typeface="標楷體" panose="03000509000000000000" pitchFamily="65" charset="-120"/>
              </a:rPr>
              <a:t>1</a:t>
            </a:r>
            <a:r>
              <a:rPr lang="zh-TW" altLang="zh-TW" sz="2000" dirty="0">
                <a:solidFill>
                  <a:srgbClr val="FF0000"/>
                </a:solidFill>
                <a:latin typeface="標楷體" panose="03000509000000000000" pitchFamily="65" charset="-120"/>
                <a:ea typeface="標楷體" panose="03000509000000000000" pitchFamily="65" charset="-120"/>
              </a:rPr>
              <a:t>日出生者。</a:t>
            </a:r>
            <a:r>
              <a:rPr lang="en-US" altLang="zh-TW" sz="1400" dirty="0">
                <a:solidFill>
                  <a:srgbClr val="FF0000"/>
                </a:solidFill>
                <a:latin typeface="標楷體" panose="03000509000000000000" pitchFamily="65" charset="-120"/>
                <a:ea typeface="標楷體" panose="03000509000000000000" pitchFamily="65" charset="-120"/>
              </a:rPr>
              <a:t>(2016/9/2-2017/9/1)</a:t>
            </a:r>
            <a:endParaRPr lang="zh-TW" altLang="zh-TW" sz="1400" dirty="0">
              <a:solidFill>
                <a:srgbClr val="FF0000"/>
              </a:solidFill>
              <a:latin typeface="標楷體" panose="03000509000000000000" pitchFamily="65" charset="-120"/>
              <a:ea typeface="標楷體" panose="03000509000000000000" pitchFamily="65" charset="-120"/>
            </a:endParaRPr>
          </a:p>
          <a:p>
            <a:pPr lvl="0"/>
            <a:r>
              <a:rPr lang="en-US" altLang="zh-TW" sz="2000" dirty="0">
                <a:solidFill>
                  <a:srgbClr val="FF0000"/>
                </a:solidFill>
                <a:latin typeface="標楷體" panose="03000509000000000000" pitchFamily="65" charset="-120"/>
                <a:ea typeface="標楷體" panose="03000509000000000000" pitchFamily="65" charset="-120"/>
              </a:rPr>
              <a:t>5</a:t>
            </a:r>
            <a:r>
              <a:rPr lang="zh-TW" altLang="zh-TW" sz="2000" dirty="0">
                <a:solidFill>
                  <a:srgbClr val="FF0000"/>
                </a:solidFill>
                <a:latin typeface="標楷體" panose="03000509000000000000" pitchFamily="65" charset="-120"/>
                <a:ea typeface="標楷體" panose="03000509000000000000" pitchFamily="65" charset="-120"/>
              </a:rPr>
              <a:t>足歲：民國</a:t>
            </a:r>
            <a:r>
              <a:rPr lang="en-US" altLang="zh-TW" sz="2000" dirty="0">
                <a:solidFill>
                  <a:srgbClr val="FF0000"/>
                </a:solidFill>
                <a:latin typeface="標楷體" panose="03000509000000000000" pitchFamily="65" charset="-120"/>
                <a:ea typeface="標楷體" panose="03000509000000000000" pitchFamily="65" charset="-120"/>
              </a:rPr>
              <a:t>104</a:t>
            </a:r>
            <a:r>
              <a:rPr lang="zh-TW" altLang="zh-TW" sz="2000" dirty="0">
                <a:solidFill>
                  <a:srgbClr val="FF0000"/>
                </a:solidFill>
                <a:latin typeface="標楷體" panose="03000509000000000000" pitchFamily="65" charset="-120"/>
                <a:ea typeface="標楷體" panose="03000509000000000000" pitchFamily="65" charset="-120"/>
              </a:rPr>
              <a:t>年</a:t>
            </a:r>
            <a:r>
              <a:rPr lang="en-US" altLang="zh-TW" sz="2000" dirty="0">
                <a:solidFill>
                  <a:srgbClr val="FF0000"/>
                </a:solidFill>
                <a:latin typeface="標楷體" panose="03000509000000000000" pitchFamily="65" charset="-120"/>
                <a:ea typeface="標楷體" panose="03000509000000000000" pitchFamily="65" charset="-120"/>
              </a:rPr>
              <a:t>9</a:t>
            </a:r>
            <a:r>
              <a:rPr lang="zh-TW" altLang="zh-TW" sz="2000" dirty="0">
                <a:solidFill>
                  <a:srgbClr val="FF0000"/>
                </a:solidFill>
                <a:latin typeface="標楷體" panose="03000509000000000000" pitchFamily="65" charset="-120"/>
                <a:ea typeface="標楷體" panose="03000509000000000000" pitchFamily="65" charset="-120"/>
              </a:rPr>
              <a:t>月</a:t>
            </a:r>
            <a:r>
              <a:rPr lang="en-US" altLang="zh-TW" sz="2000" dirty="0">
                <a:solidFill>
                  <a:srgbClr val="FF0000"/>
                </a:solidFill>
                <a:latin typeface="標楷體" panose="03000509000000000000" pitchFamily="65" charset="-120"/>
                <a:ea typeface="標楷體" panose="03000509000000000000" pitchFamily="65" charset="-120"/>
              </a:rPr>
              <a:t>2</a:t>
            </a:r>
            <a:r>
              <a:rPr lang="zh-TW" altLang="zh-TW" sz="2000" dirty="0">
                <a:solidFill>
                  <a:srgbClr val="FF0000"/>
                </a:solidFill>
                <a:latin typeface="標楷體" panose="03000509000000000000" pitchFamily="65" charset="-120"/>
                <a:ea typeface="標楷體" panose="03000509000000000000" pitchFamily="65" charset="-120"/>
              </a:rPr>
              <a:t>日至</a:t>
            </a:r>
            <a:r>
              <a:rPr lang="en-US" altLang="zh-TW" sz="2000" dirty="0">
                <a:solidFill>
                  <a:srgbClr val="FF0000"/>
                </a:solidFill>
                <a:latin typeface="標楷體" panose="03000509000000000000" pitchFamily="65" charset="-120"/>
                <a:ea typeface="標楷體" panose="03000509000000000000" pitchFamily="65" charset="-120"/>
              </a:rPr>
              <a:t>105</a:t>
            </a:r>
            <a:r>
              <a:rPr lang="zh-TW" altLang="zh-TW" sz="2000" dirty="0">
                <a:solidFill>
                  <a:srgbClr val="FF0000"/>
                </a:solidFill>
                <a:latin typeface="標楷體" panose="03000509000000000000" pitchFamily="65" charset="-120"/>
                <a:ea typeface="標楷體" panose="03000509000000000000" pitchFamily="65" charset="-120"/>
              </a:rPr>
              <a:t>年</a:t>
            </a:r>
            <a:r>
              <a:rPr lang="en-US" altLang="zh-TW" sz="2000" dirty="0">
                <a:solidFill>
                  <a:srgbClr val="FF0000"/>
                </a:solidFill>
                <a:latin typeface="標楷體" panose="03000509000000000000" pitchFamily="65" charset="-120"/>
                <a:ea typeface="標楷體" panose="03000509000000000000" pitchFamily="65" charset="-120"/>
              </a:rPr>
              <a:t>9</a:t>
            </a:r>
            <a:r>
              <a:rPr lang="zh-TW" altLang="zh-TW" sz="2000" dirty="0">
                <a:solidFill>
                  <a:srgbClr val="FF0000"/>
                </a:solidFill>
                <a:latin typeface="標楷體" panose="03000509000000000000" pitchFamily="65" charset="-120"/>
                <a:ea typeface="標楷體" panose="03000509000000000000" pitchFamily="65" charset="-120"/>
              </a:rPr>
              <a:t>月</a:t>
            </a:r>
            <a:r>
              <a:rPr lang="en-US" altLang="zh-TW" sz="2000" dirty="0">
                <a:solidFill>
                  <a:srgbClr val="FF0000"/>
                </a:solidFill>
                <a:latin typeface="標楷體" panose="03000509000000000000" pitchFamily="65" charset="-120"/>
                <a:ea typeface="標楷體" panose="03000509000000000000" pitchFamily="65" charset="-120"/>
              </a:rPr>
              <a:t>1</a:t>
            </a:r>
            <a:r>
              <a:rPr lang="zh-TW" altLang="zh-TW" sz="2000" dirty="0">
                <a:solidFill>
                  <a:srgbClr val="FF0000"/>
                </a:solidFill>
                <a:latin typeface="標楷體" panose="03000509000000000000" pitchFamily="65" charset="-120"/>
                <a:ea typeface="標楷體" panose="03000509000000000000" pitchFamily="65" charset="-120"/>
              </a:rPr>
              <a:t>日出生者。</a:t>
            </a:r>
            <a:r>
              <a:rPr lang="en-US" altLang="zh-TW" sz="1400" dirty="0">
                <a:solidFill>
                  <a:srgbClr val="FF0000"/>
                </a:solidFill>
                <a:latin typeface="標楷體" panose="03000509000000000000" pitchFamily="65" charset="-120"/>
                <a:ea typeface="標楷體" panose="03000509000000000000" pitchFamily="65" charset="-120"/>
              </a:rPr>
              <a:t>(2015/9/2-2016/9/1</a:t>
            </a:r>
            <a:r>
              <a:rPr lang="en-US" altLang="zh-TW" sz="1400" dirty="0" smtClean="0">
                <a:solidFill>
                  <a:srgbClr val="FF0000"/>
                </a:solidFill>
                <a:latin typeface="標楷體" panose="03000509000000000000" pitchFamily="65" charset="-120"/>
                <a:ea typeface="標楷體" panose="03000509000000000000" pitchFamily="65" charset="-120"/>
              </a:rPr>
              <a:t>)</a:t>
            </a:r>
            <a:endParaRPr lang="zh-TW" altLang="en-US" sz="1400" b="1" dirty="0">
              <a:solidFill>
                <a:srgbClr val="FF0000"/>
              </a:solidFill>
              <a:latin typeface="標楷體" panose="03000509000000000000" pitchFamily="65" charset="-120"/>
              <a:ea typeface="標楷體" panose="03000509000000000000" pitchFamily="65" charset="-120"/>
            </a:endParaRPr>
          </a:p>
        </p:txBody>
      </p:sp>
      <p:pic>
        <p:nvPicPr>
          <p:cNvPr id="5" name="圖片 4"/>
          <p:cNvPicPr>
            <a:picLocks noChangeAspect="1"/>
          </p:cNvPicPr>
          <p:nvPr/>
        </p:nvPicPr>
        <p:blipFill>
          <a:blip r:embed="rId2" cstate="print">
            <a:extLst>
              <a:ext uri="{BEBA8EAE-BF5A-486C-A8C5-ECC9F3942E4B}">
                <a14:imgProps xmlns:a14="http://schemas.microsoft.com/office/drawing/2010/main">
                  <a14:imgLayer r:embed="rId3">
                    <a14:imgEffect>
                      <a14:backgroundRemoval t="1258" b="100000" l="0" r="100000"/>
                    </a14:imgEffect>
                  </a14:imgLayer>
                </a14:imgProps>
              </a:ext>
              <a:ext uri="{28A0092B-C50C-407E-A947-70E740481C1C}">
                <a14:useLocalDpi xmlns:a14="http://schemas.microsoft.com/office/drawing/2010/main" val="0"/>
              </a:ext>
            </a:extLst>
          </a:blip>
          <a:stretch>
            <a:fillRect/>
          </a:stretch>
        </p:blipFill>
        <p:spPr>
          <a:xfrm>
            <a:off x="395536" y="4581128"/>
            <a:ext cx="1800200" cy="1800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836712"/>
            <a:ext cx="8229600" cy="580926"/>
          </a:xfrm>
        </p:spPr>
        <p:txBody>
          <a:bodyPr/>
          <a:lstStyle/>
          <a:p>
            <a:r>
              <a:rPr lang="zh-TW" altLang="en-US" sz="3200" dirty="0">
                <a:latin typeface="標楷體" panose="03000509000000000000" pitchFamily="65" charset="-120"/>
                <a:ea typeface="標楷體" panose="03000509000000000000" pitchFamily="65" charset="-120"/>
              </a:rPr>
              <a:t>伍、備註</a:t>
            </a:r>
            <a:r>
              <a:rPr lang="zh-TW" altLang="en-US" sz="3200" dirty="0" smtClean="0">
                <a:latin typeface="標楷體" panose="03000509000000000000" pitchFamily="65" charset="-120"/>
                <a:ea typeface="標楷體" panose="03000509000000000000" pitchFamily="65" charset="-120"/>
              </a:rPr>
              <a:t>（</a:t>
            </a:r>
            <a:r>
              <a:rPr lang="en-US" altLang="zh-TW" sz="3200" dirty="0" smtClean="0">
                <a:latin typeface="標楷體" panose="03000509000000000000" pitchFamily="65" charset="-120"/>
                <a:ea typeface="標楷體" panose="03000509000000000000" pitchFamily="65" charset="-120"/>
              </a:rPr>
              <a:t>2</a:t>
            </a:r>
            <a:r>
              <a:rPr lang="zh-TW" altLang="en-US" sz="3200" dirty="0" smtClean="0">
                <a:latin typeface="標楷體" panose="03000509000000000000" pitchFamily="65" charset="-120"/>
                <a:ea typeface="標楷體" panose="03000509000000000000" pitchFamily="65" charset="-120"/>
              </a:rPr>
              <a:t>）</a:t>
            </a:r>
            <a:endParaRPr lang="zh-TW" altLang="en-US" sz="32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pPr lvl="0"/>
            <a:endParaRPr lang="zh-TW" altLang="zh-TW" sz="1600" dirty="0">
              <a:latin typeface="標楷體" panose="03000509000000000000" pitchFamily="65" charset="-120"/>
              <a:ea typeface="標楷體" panose="03000509000000000000" pitchFamily="65" charset="-120"/>
            </a:endParaRPr>
          </a:p>
          <a:p>
            <a:pPr lvl="0"/>
            <a:r>
              <a:rPr lang="zh-TW" altLang="zh-TW" sz="1600" dirty="0">
                <a:latin typeface="標楷體" panose="03000509000000000000" pitchFamily="65" charset="-120"/>
                <a:ea typeface="標楷體" panose="03000509000000000000" pitchFamily="65" charset="-120"/>
              </a:rPr>
              <a:t>符合需要協助及優先入園資格幼兒未於規定登記時間內繳交證明文件，視同放棄優先資格</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pPr lvl="0"/>
            <a:endParaRPr lang="zh-TW" altLang="zh-TW" sz="1600" dirty="0">
              <a:latin typeface="標楷體" panose="03000509000000000000" pitchFamily="65" charset="-120"/>
              <a:ea typeface="標楷體" panose="03000509000000000000" pitchFamily="65" charset="-120"/>
            </a:endParaRPr>
          </a:p>
          <a:p>
            <a:pPr lvl="0"/>
            <a:r>
              <a:rPr lang="zh-TW" altLang="zh-TW" sz="1600" dirty="0">
                <a:latin typeface="標楷體" panose="03000509000000000000" pitchFamily="65" charset="-120"/>
                <a:ea typeface="標楷體" panose="03000509000000000000" pitchFamily="65" charset="-120"/>
              </a:rPr>
              <a:t>幼兒持有身心障礙證明或發展遲緩證明，但未經由本市鑑輔會之鑑定安置幼生、未於指定時間完成入園作業及放棄鑑定安置結果之特教生不具優先入園資格，僅可以一般生資格辦理登記</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pPr lvl="0"/>
            <a:endParaRPr lang="zh-TW" altLang="zh-TW" sz="1600" dirty="0">
              <a:latin typeface="標楷體" panose="03000509000000000000" pitchFamily="65" charset="-120"/>
              <a:ea typeface="標楷體" panose="03000509000000000000" pitchFamily="65" charset="-120"/>
            </a:endParaRPr>
          </a:p>
          <a:p>
            <a:pPr lvl="0"/>
            <a:r>
              <a:rPr lang="zh-TW" altLang="zh-TW" sz="1600" dirty="0">
                <a:latin typeface="標楷體" panose="03000509000000000000" pitchFamily="65" charset="-120"/>
                <a:ea typeface="標楷體" panose="03000509000000000000" pitchFamily="65" charset="-120"/>
              </a:rPr>
              <a:t>各階段錄取之幼兒如未依規定時間報到，視同放棄錄取資格</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pPr lvl="0"/>
            <a:endParaRPr lang="zh-TW" altLang="zh-TW" sz="1600" dirty="0">
              <a:latin typeface="標楷體" panose="03000509000000000000" pitchFamily="65" charset="-120"/>
              <a:ea typeface="標楷體" panose="03000509000000000000" pitchFamily="65" charset="-120"/>
            </a:endParaRPr>
          </a:p>
          <a:p>
            <a:pPr lvl="0"/>
            <a:r>
              <a:rPr lang="zh-TW" altLang="zh-TW" sz="1600" dirty="0">
                <a:latin typeface="標楷體" panose="03000509000000000000" pitchFamily="65" charset="-120"/>
                <a:ea typeface="標楷體" panose="03000509000000000000" pitchFamily="65" charset="-120"/>
              </a:rPr>
              <a:t>現場登記或報到當日，幼生監護人倘無法至現場辦理，應出具委託人簽名並填妥之委託書及受託人身分證明文件，方可辦理登記或報到</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pPr lvl="0"/>
            <a:endParaRPr lang="zh-TW" altLang="zh-TW" sz="1600" dirty="0">
              <a:latin typeface="標楷體" panose="03000509000000000000" pitchFamily="65" charset="-120"/>
              <a:ea typeface="標楷體" panose="03000509000000000000" pitchFamily="65" charset="-120"/>
            </a:endParaRPr>
          </a:p>
          <a:p>
            <a:pPr lvl="0"/>
            <a:r>
              <a:rPr lang="zh-TW" altLang="zh-TW" sz="1600" dirty="0">
                <a:latin typeface="標楷體" panose="03000509000000000000" pitchFamily="65" charset="-120"/>
                <a:ea typeface="標楷體" panose="03000509000000000000" pitchFamily="65" charset="-120"/>
              </a:rPr>
              <a:t>已報到之幼兒未依限繳回繳款單時，以棄權論，並依備取順序遞補。</a:t>
            </a:r>
          </a:p>
          <a:p>
            <a:endParaRPr lang="zh-TW" altLang="en-US" sz="1600" dirty="0"/>
          </a:p>
        </p:txBody>
      </p:sp>
    </p:spTree>
    <p:extLst>
      <p:ext uri="{BB962C8B-B14F-4D97-AF65-F5344CB8AC3E}">
        <p14:creationId xmlns:p14="http://schemas.microsoft.com/office/powerpoint/2010/main" val="123878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836712"/>
            <a:ext cx="8229600" cy="580926"/>
          </a:xfrm>
        </p:spPr>
        <p:txBody>
          <a:bodyPr/>
          <a:lstStyle/>
          <a:p>
            <a:r>
              <a:rPr lang="zh-TW" altLang="en-US" sz="3200" dirty="0">
                <a:latin typeface="標楷體" panose="03000509000000000000" pitchFamily="65" charset="-120"/>
                <a:ea typeface="標楷體" panose="03000509000000000000" pitchFamily="65" charset="-120"/>
              </a:rPr>
              <a:t>伍、備註</a:t>
            </a:r>
            <a:r>
              <a:rPr lang="zh-TW" altLang="en-US" sz="3200" dirty="0" smtClean="0">
                <a:latin typeface="標楷體" panose="03000509000000000000" pitchFamily="65" charset="-120"/>
                <a:ea typeface="標楷體" panose="03000509000000000000" pitchFamily="65" charset="-120"/>
              </a:rPr>
              <a:t>（</a:t>
            </a:r>
            <a:r>
              <a:rPr lang="en-US" altLang="zh-TW" sz="3200" dirty="0" smtClean="0">
                <a:latin typeface="標楷體" panose="03000509000000000000" pitchFamily="65" charset="-120"/>
                <a:ea typeface="標楷體" panose="03000509000000000000" pitchFamily="65" charset="-120"/>
              </a:rPr>
              <a:t>3</a:t>
            </a:r>
            <a:r>
              <a:rPr lang="zh-TW" altLang="en-US" sz="3200" dirty="0" smtClean="0">
                <a:latin typeface="標楷體" panose="03000509000000000000" pitchFamily="65" charset="-120"/>
                <a:ea typeface="標楷體" panose="03000509000000000000" pitchFamily="65" charset="-120"/>
              </a:rPr>
              <a:t>）</a:t>
            </a:r>
            <a:endParaRPr lang="zh-TW" altLang="en-US" sz="32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pPr lvl="0"/>
            <a:r>
              <a:rPr lang="zh-TW" altLang="zh-TW" sz="2400" dirty="0">
                <a:latin typeface="標楷體" panose="03000509000000000000" pitchFamily="65" charset="-120"/>
                <a:ea typeface="標楷體" panose="03000509000000000000" pitchFamily="65" charset="-120"/>
              </a:rPr>
              <a:t>申請登記證明文件如有偽造、變造或出具不實之情事者，取消其錄取資格，並追溯其法律責任</a:t>
            </a:r>
            <a:r>
              <a:rPr lang="zh-TW" altLang="zh-TW"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pPr lvl="0"/>
            <a:endParaRPr lang="zh-TW" altLang="zh-TW" sz="2400" dirty="0">
              <a:latin typeface="標楷體" panose="03000509000000000000" pitchFamily="65" charset="-120"/>
              <a:ea typeface="標楷體" panose="03000509000000000000" pitchFamily="65" charset="-120"/>
            </a:endParaRPr>
          </a:p>
          <a:p>
            <a:pPr lvl="0"/>
            <a:r>
              <a:rPr lang="zh-TW" altLang="zh-TW" sz="2400" dirty="0">
                <a:latin typeface="標楷體" panose="03000509000000000000" pitchFamily="65" charset="-120"/>
                <a:ea typeface="標楷體" panose="03000509000000000000" pitchFamily="65" charset="-120"/>
              </a:rPr>
              <a:t>經第</a:t>
            </a:r>
            <a:r>
              <a:rPr lang="en-US" altLang="zh-TW" sz="2400" dirty="0">
                <a:latin typeface="標楷體" panose="03000509000000000000" pitchFamily="65" charset="-120"/>
                <a:ea typeface="標楷體" panose="03000509000000000000" pitchFamily="65" charset="-120"/>
              </a:rPr>
              <a:t>1</a:t>
            </a:r>
            <a:r>
              <a:rPr lang="zh-TW" altLang="zh-TW"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2</a:t>
            </a:r>
            <a:r>
              <a:rPr lang="zh-TW" altLang="zh-TW" sz="2400" dirty="0">
                <a:latin typeface="標楷體" panose="03000509000000000000" pitchFamily="65" charset="-120"/>
                <a:ea typeface="標楷體" panose="03000509000000000000" pitchFamily="65" charset="-120"/>
              </a:rPr>
              <a:t>階段登記未錄取幼兒，得於其他幼兒園因第</a:t>
            </a:r>
            <a:r>
              <a:rPr lang="en-US" altLang="zh-TW" sz="2400" dirty="0">
                <a:latin typeface="標楷體" panose="03000509000000000000" pitchFamily="65" charset="-120"/>
                <a:ea typeface="標楷體" panose="03000509000000000000" pitchFamily="65" charset="-120"/>
              </a:rPr>
              <a:t>1</a:t>
            </a:r>
            <a:r>
              <a:rPr lang="zh-TW" altLang="zh-TW"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2</a:t>
            </a:r>
            <a:r>
              <a:rPr lang="zh-TW" altLang="zh-TW" sz="2400" dirty="0">
                <a:latin typeface="標楷體" panose="03000509000000000000" pitchFamily="65" charset="-120"/>
                <a:ea typeface="標楷體" panose="03000509000000000000" pitchFamily="65" charset="-120"/>
              </a:rPr>
              <a:t>階段招生人數不足繼續辦理第</a:t>
            </a:r>
            <a:r>
              <a:rPr lang="en-US" altLang="zh-TW" sz="2400" dirty="0">
                <a:latin typeface="標楷體" panose="03000509000000000000" pitchFamily="65" charset="-120"/>
                <a:ea typeface="標楷體" panose="03000509000000000000" pitchFamily="65" charset="-120"/>
              </a:rPr>
              <a:t>3</a:t>
            </a:r>
            <a:r>
              <a:rPr lang="zh-TW" altLang="zh-TW" sz="2400" dirty="0">
                <a:latin typeface="標楷體" panose="03000509000000000000" pitchFamily="65" charset="-120"/>
                <a:ea typeface="標楷體" panose="03000509000000000000" pitchFamily="65" charset="-120"/>
              </a:rPr>
              <a:t>階段招生時參加登記</a:t>
            </a:r>
            <a:r>
              <a:rPr lang="zh-TW" altLang="zh-TW"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pPr lvl="0"/>
            <a:endParaRPr lang="zh-TW" altLang="zh-TW" sz="2400" dirty="0">
              <a:latin typeface="標楷體" panose="03000509000000000000" pitchFamily="65" charset="-120"/>
              <a:ea typeface="標楷體" panose="03000509000000000000" pitchFamily="65" charset="-120"/>
            </a:endParaRPr>
          </a:p>
          <a:p>
            <a:pPr lvl="0"/>
            <a:r>
              <a:rPr lang="zh-TW" altLang="zh-TW" sz="2400" dirty="0">
                <a:latin typeface="標楷體" panose="03000509000000000000" pitchFamily="65" charset="-120"/>
                <a:ea typeface="標楷體" panose="03000509000000000000" pitchFamily="65" charset="-120"/>
              </a:rPr>
              <a:t>幼兒園以實施全日制教學為原則，收托時間為星期一至星期五每日上午</a:t>
            </a:r>
            <a:r>
              <a:rPr lang="en-US" altLang="zh-TW" sz="2400" dirty="0">
                <a:latin typeface="標楷體" panose="03000509000000000000" pitchFamily="65" charset="-120"/>
                <a:ea typeface="標楷體" panose="03000509000000000000" pitchFamily="65" charset="-120"/>
              </a:rPr>
              <a:t>8</a:t>
            </a:r>
            <a:r>
              <a:rPr lang="zh-TW" altLang="zh-TW" sz="2400" dirty="0">
                <a:latin typeface="標楷體" panose="03000509000000000000" pitchFamily="65" charset="-120"/>
                <a:ea typeface="標楷體" panose="03000509000000000000" pitchFamily="65" charset="-120"/>
              </a:rPr>
              <a:t>時至下午</a:t>
            </a:r>
            <a:r>
              <a:rPr lang="en-US" altLang="zh-TW" sz="2400" dirty="0">
                <a:latin typeface="標楷體" panose="03000509000000000000" pitchFamily="65" charset="-120"/>
                <a:ea typeface="標楷體" panose="03000509000000000000" pitchFamily="65" charset="-120"/>
              </a:rPr>
              <a:t>4</a:t>
            </a:r>
            <a:r>
              <a:rPr lang="zh-TW" altLang="zh-TW" sz="2400" dirty="0">
                <a:latin typeface="標楷體" panose="03000509000000000000" pitchFamily="65" charset="-120"/>
                <a:ea typeface="標楷體" panose="03000509000000000000" pitchFamily="65" charset="-120"/>
              </a:rPr>
              <a:t>時止</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非營利幼兒園收托時間為星期一至星期五每日上午</a:t>
            </a:r>
            <a:r>
              <a:rPr lang="en-US" altLang="zh-TW" sz="2400" dirty="0">
                <a:latin typeface="標楷體" panose="03000509000000000000" pitchFamily="65" charset="-120"/>
                <a:ea typeface="標楷體" panose="03000509000000000000" pitchFamily="65" charset="-120"/>
              </a:rPr>
              <a:t>8</a:t>
            </a:r>
            <a:r>
              <a:rPr lang="zh-TW" altLang="zh-TW" sz="2400" dirty="0">
                <a:latin typeface="標楷體" panose="03000509000000000000" pitchFamily="65" charset="-120"/>
                <a:ea typeface="標楷體" panose="03000509000000000000" pitchFamily="65" charset="-120"/>
              </a:rPr>
              <a:t>時至下午</a:t>
            </a:r>
            <a:r>
              <a:rPr lang="en-US" altLang="zh-TW" sz="2400" dirty="0">
                <a:latin typeface="標楷體" panose="03000509000000000000" pitchFamily="65" charset="-120"/>
                <a:ea typeface="標楷體" panose="03000509000000000000" pitchFamily="65" charset="-120"/>
              </a:rPr>
              <a:t>5</a:t>
            </a:r>
            <a:r>
              <a:rPr lang="zh-TW" altLang="zh-TW" sz="2400" dirty="0">
                <a:latin typeface="標楷體" panose="03000509000000000000" pitchFamily="65" charset="-120"/>
                <a:ea typeface="標楷體" panose="03000509000000000000" pitchFamily="65" charset="-120"/>
              </a:rPr>
              <a:t>時止</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。招收</a:t>
            </a:r>
            <a:r>
              <a:rPr lang="en-US" altLang="zh-TW" sz="2400" dirty="0">
                <a:latin typeface="標楷體" panose="03000509000000000000" pitchFamily="65" charset="-120"/>
                <a:ea typeface="標楷體" panose="03000509000000000000" pitchFamily="65" charset="-120"/>
              </a:rPr>
              <a:t>3</a:t>
            </a:r>
            <a:r>
              <a:rPr lang="zh-TW" altLang="zh-TW" sz="2400" dirty="0">
                <a:latin typeface="標楷體" panose="03000509000000000000" pitchFamily="65" charset="-120"/>
                <a:ea typeface="標楷體" panose="03000509000000000000" pitchFamily="65" charset="-120"/>
              </a:rPr>
              <a:t>足歲以上至入國民小學前之幼兒，每班招收幼生</a:t>
            </a:r>
            <a:r>
              <a:rPr lang="en-US" altLang="zh-TW" sz="2400" dirty="0">
                <a:latin typeface="標楷體" panose="03000509000000000000" pitchFamily="65" charset="-120"/>
                <a:ea typeface="標楷體" panose="03000509000000000000" pitchFamily="65" charset="-120"/>
              </a:rPr>
              <a:t>30</a:t>
            </a:r>
            <a:r>
              <a:rPr lang="zh-TW" altLang="zh-TW" sz="2400" dirty="0">
                <a:latin typeface="標楷體" panose="03000509000000000000" pitchFamily="65" charset="-120"/>
                <a:ea typeface="標楷體" panose="03000509000000000000" pitchFamily="65" charset="-120"/>
              </a:rPr>
              <a:t>名為限，並為實施融合適性教育之普通班</a:t>
            </a:r>
            <a:r>
              <a:rPr lang="zh-TW" altLang="zh-TW" sz="2400" dirty="0"/>
              <a:t>。</a:t>
            </a:r>
          </a:p>
          <a:p>
            <a:endParaRPr lang="zh-TW" altLang="en-US" dirty="0"/>
          </a:p>
        </p:txBody>
      </p:sp>
    </p:spTree>
    <p:extLst>
      <p:ext uri="{BB962C8B-B14F-4D97-AF65-F5344CB8AC3E}">
        <p14:creationId xmlns:p14="http://schemas.microsoft.com/office/powerpoint/2010/main" val="1923721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64704"/>
            <a:ext cx="8229600" cy="652934"/>
          </a:xfrm>
        </p:spPr>
        <p:txBody>
          <a:bodyPr/>
          <a:lstStyle/>
          <a:p>
            <a:r>
              <a:rPr lang="zh-TW" altLang="en-US" dirty="0" smtClean="0">
                <a:latin typeface="標楷體" panose="03000509000000000000" pitchFamily="65" charset="-120"/>
                <a:ea typeface="標楷體" panose="03000509000000000000" pitchFamily="65" charset="-120"/>
              </a:rPr>
              <a:t>陸、</a:t>
            </a:r>
            <a:r>
              <a:rPr lang="zh-TW" altLang="zh-TW" dirty="0" smtClean="0">
                <a:latin typeface="標楷體" panose="03000509000000000000" pitchFamily="65" charset="-120"/>
                <a:ea typeface="標楷體" panose="03000509000000000000" pitchFamily="65" charset="-120"/>
              </a:rPr>
              <a:t>課後</a:t>
            </a:r>
            <a:r>
              <a:rPr lang="zh-TW" altLang="zh-TW" dirty="0">
                <a:latin typeface="標楷體" panose="03000509000000000000" pitchFamily="65" charset="-120"/>
                <a:ea typeface="標楷體" panose="03000509000000000000" pitchFamily="65" charset="-120"/>
              </a:rPr>
              <a:t>留園</a:t>
            </a:r>
            <a:r>
              <a:rPr lang="zh-TW" altLang="zh-TW" dirty="0" smtClean="0">
                <a:latin typeface="標楷體" panose="03000509000000000000" pitchFamily="65" charset="-120"/>
                <a:ea typeface="標楷體" panose="03000509000000000000" pitchFamily="65" charset="-120"/>
              </a:rPr>
              <a:t>服務</a:t>
            </a:r>
            <a:r>
              <a:rPr lang="zh-TW" altLang="zh-TW" dirty="0">
                <a:latin typeface="標楷體" panose="03000509000000000000" pitchFamily="65" charset="-120"/>
                <a:ea typeface="標楷體" panose="03000509000000000000" pitchFamily="65" charset="-120"/>
              </a:rPr>
              <a:t/>
            </a:r>
            <a:br>
              <a:rPr lang="zh-TW" altLang="zh-TW" dirty="0">
                <a:latin typeface="標楷體" panose="03000509000000000000" pitchFamily="65" charset="-120"/>
                <a:ea typeface="標楷體" panose="03000509000000000000" pitchFamily="65" charset="-120"/>
              </a:rPr>
            </a:b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pPr algn="just"/>
            <a:r>
              <a:rPr lang="zh-TW" altLang="zh-TW" sz="1800" dirty="0" smtClean="0">
                <a:latin typeface="標楷體" panose="03000509000000000000" pitchFamily="65" charset="-120"/>
                <a:ea typeface="標楷體" panose="03000509000000000000" pitchFamily="65" charset="-120"/>
              </a:rPr>
              <a:t>本</a:t>
            </a:r>
            <a:r>
              <a:rPr lang="zh-TW" altLang="zh-TW" sz="1800" dirty="0">
                <a:latin typeface="標楷體" panose="03000509000000000000" pitchFamily="65" charset="-120"/>
                <a:ea typeface="標楷體" panose="03000509000000000000" pitchFamily="65" charset="-120"/>
              </a:rPr>
              <a:t>園爲協助雙薪家庭父母安心就業，減輕弱勢家庭經濟負擔，依家長需求及參加幼兒人數開辦課後留園服務措施，實施時間以平時上課日放學後下午</a:t>
            </a:r>
            <a:r>
              <a:rPr lang="en-US" altLang="zh-TW" sz="1800" dirty="0">
                <a:latin typeface="標楷體" panose="03000509000000000000" pitchFamily="65" charset="-120"/>
                <a:ea typeface="標楷體" panose="03000509000000000000" pitchFamily="65" charset="-120"/>
              </a:rPr>
              <a:t>4</a:t>
            </a:r>
            <a:r>
              <a:rPr lang="zh-TW" altLang="zh-TW" sz="1800" dirty="0">
                <a:latin typeface="標楷體" panose="03000509000000000000" pitchFamily="65" charset="-120"/>
                <a:ea typeface="標楷體" panose="03000509000000000000" pitchFamily="65" charset="-120"/>
              </a:rPr>
              <a:t>時至</a:t>
            </a:r>
            <a:r>
              <a:rPr lang="en-US" altLang="zh-TW" sz="1800" dirty="0">
                <a:latin typeface="標楷體" panose="03000509000000000000" pitchFamily="65" charset="-120"/>
                <a:ea typeface="標楷體" panose="03000509000000000000" pitchFamily="65" charset="-120"/>
              </a:rPr>
              <a:t>6</a:t>
            </a:r>
            <a:r>
              <a:rPr lang="zh-TW" altLang="zh-TW" sz="1800" dirty="0">
                <a:latin typeface="標楷體" panose="03000509000000000000" pitchFamily="65" charset="-120"/>
                <a:ea typeface="標楷體" panose="03000509000000000000" pitchFamily="65" charset="-120"/>
              </a:rPr>
              <a:t>時為原則</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非營利幼兒園實施時間以平時上課日放學後下午</a:t>
            </a:r>
            <a:r>
              <a:rPr lang="en-US" altLang="zh-TW" sz="1800" dirty="0">
                <a:latin typeface="標楷體" panose="03000509000000000000" pitchFamily="65" charset="-120"/>
                <a:ea typeface="標楷體" panose="03000509000000000000" pitchFamily="65" charset="-120"/>
              </a:rPr>
              <a:t>5</a:t>
            </a:r>
            <a:r>
              <a:rPr lang="zh-TW" altLang="zh-TW" sz="1800" dirty="0">
                <a:latin typeface="標楷體" panose="03000509000000000000" pitchFamily="65" charset="-120"/>
                <a:ea typeface="標楷體" panose="03000509000000000000" pitchFamily="65" charset="-120"/>
              </a:rPr>
              <a:t>時起算，以</a:t>
            </a:r>
            <a:r>
              <a:rPr lang="en-US" altLang="zh-TW" sz="1800" dirty="0">
                <a:latin typeface="標楷體" panose="03000509000000000000" pitchFamily="65" charset="-120"/>
                <a:ea typeface="標楷體" panose="03000509000000000000" pitchFamily="65" charset="-120"/>
              </a:rPr>
              <a:t>2</a:t>
            </a:r>
            <a:r>
              <a:rPr lang="zh-TW" altLang="zh-TW" sz="1800" dirty="0">
                <a:latin typeface="標楷體" panose="03000509000000000000" pitchFamily="65" charset="-120"/>
                <a:ea typeface="標楷體" panose="03000509000000000000" pitchFamily="65" charset="-120"/>
              </a:rPr>
              <a:t>小時為上限</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，符合以下條件之幼兒得申請課後留園服務補助：</a:t>
            </a:r>
          </a:p>
          <a:p>
            <a:pPr lvl="0" algn="just"/>
            <a:r>
              <a:rPr lang="zh-TW" altLang="zh-TW" sz="1800" dirty="0">
                <a:latin typeface="標楷體" panose="03000509000000000000" pitchFamily="65" charset="-120"/>
                <a:ea typeface="標楷體" panose="03000509000000000000" pitchFamily="65" charset="-120"/>
              </a:rPr>
              <a:t>列冊有案之低收入戶家庭幼兒。</a:t>
            </a:r>
          </a:p>
          <a:p>
            <a:pPr lvl="0" algn="just"/>
            <a:r>
              <a:rPr lang="zh-TW" altLang="zh-TW" sz="1800" dirty="0">
                <a:latin typeface="標楷體" panose="03000509000000000000" pitchFamily="65" charset="-120"/>
                <a:ea typeface="標楷體" panose="03000509000000000000" pitchFamily="65" charset="-120"/>
              </a:rPr>
              <a:t>列冊有案之中低收入戶家庭幼兒。</a:t>
            </a:r>
          </a:p>
          <a:p>
            <a:pPr lvl="0" algn="just"/>
            <a:r>
              <a:rPr lang="zh-TW" altLang="zh-TW" sz="1800" dirty="0">
                <a:latin typeface="標楷體" panose="03000509000000000000" pitchFamily="65" charset="-120"/>
                <a:ea typeface="標楷體" panose="03000509000000000000" pitchFamily="65" charset="-120"/>
              </a:rPr>
              <a:t>報經教育局專案核准屬經濟弱勢且有必要協助之家庭幼兒。</a:t>
            </a:r>
          </a:p>
          <a:p>
            <a:pPr lvl="0" algn="just"/>
            <a:r>
              <a:rPr lang="zh-TW" altLang="zh-TW" sz="1800" dirty="0">
                <a:latin typeface="標楷體" panose="03000509000000000000" pitchFamily="65" charset="-120"/>
                <a:ea typeface="標楷體" panose="03000509000000000000" pitchFamily="65" charset="-120"/>
              </a:rPr>
              <a:t>家戶年所得新臺幣</a:t>
            </a:r>
            <a:r>
              <a:rPr lang="en-US" altLang="zh-TW" sz="1800" dirty="0">
                <a:latin typeface="標楷體" panose="03000509000000000000" pitchFamily="65" charset="-120"/>
                <a:ea typeface="標楷體" panose="03000509000000000000" pitchFamily="65" charset="-120"/>
              </a:rPr>
              <a:t>30</a:t>
            </a:r>
            <a:r>
              <a:rPr lang="zh-TW" altLang="zh-TW" sz="1800" dirty="0">
                <a:latin typeface="標楷體" panose="03000509000000000000" pitchFamily="65" charset="-120"/>
                <a:ea typeface="標楷體" panose="03000509000000000000" pitchFamily="65" charset="-120"/>
              </a:rPr>
              <a:t>萬元以下之當學年度</a:t>
            </a:r>
            <a:r>
              <a:rPr lang="en-US" altLang="zh-TW" sz="1800" dirty="0">
                <a:latin typeface="標楷體" panose="03000509000000000000" pitchFamily="65" charset="-120"/>
                <a:ea typeface="標楷體" panose="03000509000000000000" pitchFamily="65" charset="-120"/>
              </a:rPr>
              <a:t>9</a:t>
            </a:r>
            <a:r>
              <a:rPr lang="zh-TW" altLang="zh-TW" sz="1800" dirty="0">
                <a:latin typeface="標楷體" panose="03000509000000000000" pitchFamily="65" charset="-120"/>
                <a:ea typeface="標楷體" panose="03000509000000000000" pitchFamily="65" charset="-120"/>
              </a:rPr>
              <a:t>月</a:t>
            </a:r>
            <a:r>
              <a:rPr lang="en-US" altLang="zh-TW" sz="1800" dirty="0">
                <a:latin typeface="標楷體" panose="03000509000000000000" pitchFamily="65" charset="-120"/>
                <a:ea typeface="標楷體" panose="03000509000000000000" pitchFamily="65" charset="-120"/>
              </a:rPr>
              <a:t>1</a:t>
            </a:r>
            <a:r>
              <a:rPr lang="zh-TW" altLang="zh-TW" sz="1800" dirty="0">
                <a:latin typeface="標楷體" panose="03000509000000000000" pitchFamily="65" charset="-120"/>
                <a:ea typeface="標楷體" panose="03000509000000000000" pitchFamily="65" charset="-120"/>
              </a:rPr>
              <a:t>日以前</a:t>
            </a:r>
            <a:r>
              <a:rPr lang="en-US" altLang="zh-TW" sz="1800" dirty="0">
                <a:latin typeface="標楷體" panose="03000509000000000000" pitchFamily="65" charset="-120"/>
                <a:ea typeface="標楷體" panose="03000509000000000000" pitchFamily="65" charset="-120"/>
              </a:rPr>
              <a:t>5</a:t>
            </a:r>
            <a:r>
              <a:rPr lang="zh-TW" altLang="zh-TW" sz="1800" dirty="0">
                <a:latin typeface="標楷體" panose="03000509000000000000" pitchFamily="65" charset="-120"/>
                <a:ea typeface="標楷體" panose="03000509000000000000" pitchFamily="65" charset="-120"/>
              </a:rPr>
              <a:t>足歲至入國民小學前幼兒。但不包括家戶擁有第</a:t>
            </a:r>
            <a:r>
              <a:rPr lang="en-US" altLang="zh-TW" sz="1800" dirty="0">
                <a:latin typeface="標楷體" panose="03000509000000000000" pitchFamily="65" charset="-120"/>
                <a:ea typeface="標楷體" panose="03000509000000000000" pitchFamily="65" charset="-120"/>
              </a:rPr>
              <a:t>3</a:t>
            </a:r>
            <a:r>
              <a:rPr lang="zh-TW" altLang="zh-TW" sz="1800" dirty="0">
                <a:latin typeface="標楷體" panose="03000509000000000000" pitchFamily="65" charset="-120"/>
                <a:ea typeface="標楷體" panose="03000509000000000000" pitchFamily="65" charset="-120"/>
              </a:rPr>
              <a:t>筆以上不動產其且公告現值合計超過</a:t>
            </a:r>
            <a:r>
              <a:rPr lang="en-US" altLang="zh-TW" sz="1800" dirty="0">
                <a:latin typeface="標楷體" panose="03000509000000000000" pitchFamily="65" charset="-120"/>
                <a:ea typeface="標楷體" panose="03000509000000000000" pitchFamily="65" charset="-120"/>
              </a:rPr>
              <a:t>650</a:t>
            </a:r>
            <a:r>
              <a:rPr lang="zh-TW" altLang="zh-TW" sz="1800" dirty="0">
                <a:latin typeface="標楷體" panose="03000509000000000000" pitchFamily="65" charset="-120"/>
                <a:ea typeface="標楷體" panose="03000509000000000000" pitchFamily="65" charset="-120"/>
              </a:rPr>
              <a:t>萬元，或年利息所得超過</a:t>
            </a:r>
            <a:r>
              <a:rPr lang="en-US" altLang="zh-TW" sz="1800" dirty="0">
                <a:latin typeface="標楷體" panose="03000509000000000000" pitchFamily="65" charset="-120"/>
                <a:ea typeface="標楷體" panose="03000509000000000000" pitchFamily="65" charset="-120"/>
              </a:rPr>
              <a:t>10</a:t>
            </a:r>
            <a:r>
              <a:rPr lang="zh-TW" altLang="zh-TW" sz="1800" dirty="0">
                <a:latin typeface="標楷體" panose="03000509000000000000" pitchFamily="65" charset="-120"/>
                <a:ea typeface="標楷體" panose="03000509000000000000" pitchFamily="65" charset="-120"/>
              </a:rPr>
              <a:t>萬元以上者</a:t>
            </a:r>
            <a:r>
              <a:rPr lang="zh-TW" altLang="zh-TW" sz="1800" dirty="0" smtClean="0">
                <a:latin typeface="標楷體" panose="03000509000000000000" pitchFamily="65" charset="-120"/>
                <a:ea typeface="標楷體" panose="03000509000000000000" pitchFamily="65" charset="-120"/>
              </a:rPr>
              <a:t>。</a:t>
            </a:r>
            <a:endParaRPr lang="en-US" altLang="zh-TW" sz="1800" dirty="0" smtClean="0">
              <a:latin typeface="標楷體" panose="03000509000000000000" pitchFamily="65" charset="-120"/>
              <a:ea typeface="標楷體" panose="03000509000000000000" pitchFamily="65" charset="-120"/>
            </a:endParaRPr>
          </a:p>
          <a:p>
            <a:pPr lvl="0" algn="just"/>
            <a:endParaRPr lang="zh-TW" altLang="zh-TW" sz="1800" dirty="0">
              <a:latin typeface="標楷體" panose="03000509000000000000" pitchFamily="65" charset="-120"/>
              <a:ea typeface="標楷體" panose="03000509000000000000" pitchFamily="65" charset="-120"/>
            </a:endParaRPr>
          </a:p>
          <a:p>
            <a:pPr algn="just"/>
            <a:r>
              <a:rPr lang="zh-TW" altLang="zh-TW" sz="1800" dirty="0" smtClean="0">
                <a:solidFill>
                  <a:srgbClr val="FF0000"/>
                </a:solidFill>
                <a:latin typeface="標楷體" panose="03000509000000000000" pitchFamily="65" charset="-120"/>
                <a:ea typeface="標楷體" panose="03000509000000000000" pitchFamily="65" charset="-120"/>
              </a:rPr>
              <a:t>本</a:t>
            </a:r>
            <a:r>
              <a:rPr lang="zh-TW" altLang="zh-TW" sz="1800" dirty="0">
                <a:solidFill>
                  <a:srgbClr val="FF0000"/>
                </a:solidFill>
                <a:latin typeface="標楷體" panose="03000509000000000000" pitchFamily="65" charset="-120"/>
                <a:ea typeface="標楷體" panose="03000509000000000000" pitchFamily="65" charset="-120"/>
              </a:rPr>
              <a:t>簡章依據「臺中市公立幼兒園及非營利幼兒園辦理新生入園作業注意事項」訂定，得經本園</a:t>
            </a:r>
            <a:r>
              <a:rPr lang="en-US" altLang="zh-TW" sz="1800" dirty="0">
                <a:solidFill>
                  <a:srgbClr val="FF0000"/>
                </a:solidFill>
                <a:latin typeface="標楷體" panose="03000509000000000000" pitchFamily="65" charset="-120"/>
                <a:ea typeface="標楷體" panose="03000509000000000000" pitchFamily="65" charset="-120"/>
              </a:rPr>
              <a:t>(</a:t>
            </a:r>
            <a:r>
              <a:rPr lang="zh-TW" altLang="zh-TW" sz="1800" dirty="0">
                <a:solidFill>
                  <a:srgbClr val="FF0000"/>
                </a:solidFill>
                <a:latin typeface="標楷體" panose="03000509000000000000" pitchFamily="65" charset="-120"/>
                <a:ea typeface="標楷體" panose="03000509000000000000" pitchFamily="65" charset="-120"/>
              </a:rPr>
              <a:t>校</a:t>
            </a:r>
            <a:r>
              <a:rPr lang="en-US" altLang="zh-TW" sz="1800" dirty="0">
                <a:solidFill>
                  <a:srgbClr val="FF0000"/>
                </a:solidFill>
                <a:latin typeface="標楷體" panose="03000509000000000000" pitchFamily="65" charset="-120"/>
                <a:ea typeface="標楷體" panose="03000509000000000000" pitchFamily="65" charset="-120"/>
              </a:rPr>
              <a:t>)</a:t>
            </a:r>
            <a:r>
              <a:rPr lang="zh-TW" altLang="zh-TW" sz="1800" dirty="0">
                <a:solidFill>
                  <a:srgbClr val="FF0000"/>
                </a:solidFill>
                <a:latin typeface="標楷體" panose="03000509000000000000" pitchFamily="65" charset="-120"/>
                <a:ea typeface="標楷體" panose="03000509000000000000" pitchFamily="65" charset="-120"/>
              </a:rPr>
              <a:t>招生委員會會議通過，陳報園</a:t>
            </a:r>
            <a:r>
              <a:rPr lang="en-US" altLang="zh-TW" sz="1800" dirty="0">
                <a:solidFill>
                  <a:srgbClr val="FF0000"/>
                </a:solidFill>
                <a:latin typeface="標楷體" panose="03000509000000000000" pitchFamily="65" charset="-120"/>
                <a:ea typeface="標楷體" panose="03000509000000000000" pitchFamily="65" charset="-120"/>
              </a:rPr>
              <a:t>(</a:t>
            </a:r>
            <a:r>
              <a:rPr lang="zh-TW" altLang="zh-TW" sz="1800" dirty="0">
                <a:solidFill>
                  <a:srgbClr val="FF0000"/>
                </a:solidFill>
                <a:latin typeface="標楷體" panose="03000509000000000000" pitchFamily="65" charset="-120"/>
                <a:ea typeface="標楷體" panose="03000509000000000000" pitchFamily="65" charset="-120"/>
              </a:rPr>
              <a:t>校</a:t>
            </a:r>
            <a:r>
              <a:rPr lang="en-US" altLang="zh-TW" sz="1800" dirty="0">
                <a:solidFill>
                  <a:srgbClr val="FF0000"/>
                </a:solidFill>
                <a:latin typeface="標楷體" panose="03000509000000000000" pitchFamily="65" charset="-120"/>
                <a:ea typeface="標楷體" panose="03000509000000000000" pitchFamily="65" charset="-120"/>
              </a:rPr>
              <a:t>)</a:t>
            </a:r>
            <a:r>
              <a:rPr lang="zh-TW" altLang="zh-TW" sz="1800" dirty="0">
                <a:solidFill>
                  <a:srgbClr val="FF0000"/>
                </a:solidFill>
                <a:latin typeface="標楷體" panose="03000509000000000000" pitchFamily="65" charset="-120"/>
                <a:ea typeface="標楷體" panose="03000509000000000000" pitchFamily="65" charset="-120"/>
              </a:rPr>
              <a:t>長核准後實施。</a:t>
            </a:r>
          </a:p>
          <a:p>
            <a:endParaRPr lang="zh-TW" altLang="en-US" dirty="0"/>
          </a:p>
        </p:txBody>
      </p:sp>
    </p:spTree>
    <p:extLst>
      <p:ext uri="{BB962C8B-B14F-4D97-AF65-F5344CB8AC3E}">
        <p14:creationId xmlns:p14="http://schemas.microsoft.com/office/powerpoint/2010/main" val="245576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80728"/>
            <a:ext cx="8229600" cy="432048"/>
          </a:xfrm>
        </p:spPr>
        <p:txBody>
          <a:bodyPr/>
          <a:lstStyle/>
          <a:p>
            <a:r>
              <a:rPr lang="zh-TW" altLang="en-US" sz="3200" b="1" dirty="0" smtClean="0">
                <a:latin typeface="標楷體" panose="03000509000000000000" pitchFamily="65" charset="-120"/>
                <a:ea typeface="標楷體" panose="03000509000000000000" pitchFamily="65" charset="-120"/>
              </a:rPr>
              <a:t>壹、</a:t>
            </a:r>
            <a:r>
              <a:rPr lang="zh-TW" altLang="zh-TW" sz="3200" b="1" dirty="0" smtClean="0">
                <a:latin typeface="標楷體" panose="03000509000000000000" pitchFamily="65" charset="-120"/>
                <a:ea typeface="標楷體" panose="03000509000000000000" pitchFamily="65" charset="-120"/>
              </a:rPr>
              <a:t>第</a:t>
            </a:r>
            <a:r>
              <a:rPr lang="en-US" altLang="zh-TW" sz="3200" b="1" dirty="0">
                <a:latin typeface="標楷體" panose="03000509000000000000" pitchFamily="65" charset="-120"/>
                <a:ea typeface="標楷體" panose="03000509000000000000" pitchFamily="65" charset="-120"/>
              </a:rPr>
              <a:t>1</a:t>
            </a:r>
            <a:r>
              <a:rPr lang="zh-TW" altLang="zh-TW" sz="3200" b="1" dirty="0" smtClean="0">
                <a:latin typeface="標楷體" panose="03000509000000000000" pitchFamily="65" charset="-120"/>
                <a:ea typeface="標楷體" panose="03000509000000000000" pitchFamily="65" charset="-120"/>
              </a:rPr>
              <a:t>階段</a:t>
            </a:r>
            <a:r>
              <a:rPr lang="zh-TW" altLang="en-US" sz="3200" b="1" dirty="0" smtClean="0">
                <a:latin typeface="標楷體" panose="03000509000000000000" pitchFamily="65" charset="-120"/>
                <a:ea typeface="標楷體" panose="03000509000000000000" pitchFamily="65" charset="-120"/>
              </a:rPr>
              <a:t>招生</a:t>
            </a:r>
            <a:r>
              <a:rPr lang="en-US" altLang="zh-TW" sz="2000" b="1" dirty="0" smtClean="0">
                <a:latin typeface="標楷體" panose="03000509000000000000" pitchFamily="65" charset="-120"/>
                <a:ea typeface="標楷體" panose="03000509000000000000" pitchFamily="65" charset="-120"/>
              </a:rPr>
              <a:t>(</a:t>
            </a:r>
            <a:r>
              <a:rPr lang="zh-TW" altLang="zh-TW" sz="2000" b="1" dirty="0">
                <a:latin typeface="標楷體" panose="03000509000000000000" pitchFamily="65" charset="-120"/>
                <a:ea typeface="標楷體" panose="03000509000000000000" pitchFamily="65" charset="-120"/>
              </a:rPr>
              <a:t>僅受理需要協助、</a:t>
            </a:r>
            <a:r>
              <a:rPr lang="en-US" altLang="zh-TW" sz="2000" b="1" dirty="0">
                <a:latin typeface="標楷體" panose="03000509000000000000" pitchFamily="65" charset="-120"/>
                <a:ea typeface="標楷體" panose="03000509000000000000" pitchFamily="65" charset="-120"/>
              </a:rPr>
              <a:t>5</a:t>
            </a:r>
            <a:r>
              <a:rPr lang="zh-TW" altLang="zh-TW" sz="2000" b="1" dirty="0">
                <a:latin typeface="標楷體" panose="03000509000000000000" pitchFamily="65" charset="-120"/>
                <a:ea typeface="標楷體" panose="03000509000000000000" pitchFamily="65" charset="-120"/>
              </a:rPr>
              <a:t>足歲幼生登記</a:t>
            </a:r>
            <a:r>
              <a:rPr lang="en-US" altLang="zh-TW" sz="2000" b="1" dirty="0">
                <a:latin typeface="標楷體" panose="03000509000000000000" pitchFamily="65" charset="-120"/>
                <a:ea typeface="標楷體" panose="03000509000000000000" pitchFamily="65" charset="-120"/>
              </a:rPr>
              <a:t>)</a:t>
            </a:r>
            <a:r>
              <a:rPr lang="zh-TW" altLang="zh-TW" sz="2000" dirty="0"/>
              <a:t/>
            </a:r>
            <a:br>
              <a:rPr lang="zh-TW" altLang="zh-TW" sz="2000" dirty="0"/>
            </a:br>
            <a:endParaRPr lang="zh-TW" altLang="en-US" sz="2000" dirty="0"/>
          </a:p>
        </p:txBody>
      </p:sp>
      <p:sp>
        <p:nvSpPr>
          <p:cNvPr id="3" name="內容版面配置區 2"/>
          <p:cNvSpPr>
            <a:spLocks noGrp="1"/>
          </p:cNvSpPr>
          <p:nvPr>
            <p:ph idx="1"/>
          </p:nvPr>
        </p:nvSpPr>
        <p:spPr>
          <a:xfrm>
            <a:off x="457200" y="1556792"/>
            <a:ext cx="8229600" cy="4137323"/>
          </a:xfrm>
        </p:spPr>
        <p:txBody>
          <a:bodyPr/>
          <a:lstStyle/>
          <a:p>
            <a:pPr lvl="0">
              <a:buFont typeface="Wingdings" panose="05000000000000000000" pitchFamily="2" charset="2"/>
              <a:buChar char="l"/>
            </a:pPr>
            <a:r>
              <a:rPr lang="zh-TW" altLang="zh-TW" sz="1200" b="1" u="sng" dirty="0" smtClean="0">
                <a:latin typeface="標楷體" panose="03000509000000000000" pitchFamily="65" charset="-120"/>
                <a:ea typeface="標楷體" panose="03000509000000000000" pitchFamily="65" charset="-120"/>
              </a:rPr>
              <a:t>登記</a:t>
            </a:r>
            <a:r>
              <a:rPr lang="zh-TW" altLang="zh-TW" sz="1200" b="1" u="sng" dirty="0">
                <a:latin typeface="標楷體" panose="03000509000000000000" pitchFamily="65" charset="-120"/>
                <a:ea typeface="標楷體" panose="03000509000000000000" pitchFamily="65" charset="-120"/>
              </a:rPr>
              <a:t>時間</a:t>
            </a:r>
            <a:r>
              <a:rPr lang="zh-TW" altLang="zh-TW" sz="1200" b="1" u="sng" dirty="0" smtClean="0">
                <a:latin typeface="標楷體" panose="03000509000000000000" pitchFamily="65" charset="-120"/>
                <a:ea typeface="標楷體" panose="03000509000000000000" pitchFamily="65" charset="-120"/>
              </a:rPr>
              <a:t>：</a:t>
            </a:r>
            <a:endParaRPr lang="en-US" altLang="zh-TW" sz="1200" b="1" u="sng" dirty="0" smtClean="0">
              <a:latin typeface="標楷體" panose="03000509000000000000" pitchFamily="65" charset="-120"/>
              <a:ea typeface="標楷體" panose="03000509000000000000" pitchFamily="65" charset="-120"/>
            </a:endParaRPr>
          </a:p>
          <a:p>
            <a:pPr lvl="0">
              <a:buFont typeface="+mj-lt"/>
              <a:buAutoNum type="arabicPeriod"/>
            </a:pPr>
            <a:r>
              <a:rPr lang="zh-TW" altLang="zh-TW" sz="1200" dirty="0" smtClean="0">
                <a:latin typeface="標楷體" panose="03000509000000000000" pitchFamily="65" charset="-120"/>
                <a:ea typeface="標楷體" panose="03000509000000000000" pitchFamily="65" charset="-120"/>
              </a:rPr>
              <a:t>現場</a:t>
            </a:r>
            <a:r>
              <a:rPr lang="zh-TW" altLang="zh-TW" sz="1200" dirty="0">
                <a:latin typeface="標楷體" panose="03000509000000000000" pitchFamily="65" charset="-120"/>
                <a:ea typeface="標楷體" panose="03000509000000000000" pitchFamily="65" charset="-120"/>
              </a:rPr>
              <a:t>登記</a:t>
            </a:r>
            <a:r>
              <a:rPr lang="zh-TW" altLang="zh-TW" sz="1200" dirty="0" smtClean="0">
                <a:latin typeface="標楷體" panose="03000509000000000000" pitchFamily="65" charset="-120"/>
                <a:ea typeface="標楷體" panose="03000509000000000000" pitchFamily="65" charset="-120"/>
              </a:rPr>
              <a:t>：</a:t>
            </a:r>
            <a:r>
              <a:rPr lang="en-US" altLang="zh-TW" sz="1200" b="1" dirty="0" smtClean="0">
                <a:latin typeface="標楷體" panose="03000509000000000000" pitchFamily="65" charset="-120"/>
                <a:ea typeface="標楷體" panose="03000509000000000000" pitchFamily="65" charset="-120"/>
              </a:rPr>
              <a:t>110</a:t>
            </a:r>
            <a:r>
              <a:rPr lang="zh-TW" altLang="zh-TW" sz="1200" b="1" dirty="0">
                <a:latin typeface="標楷體" panose="03000509000000000000" pitchFamily="65" charset="-120"/>
                <a:ea typeface="標楷體" panose="03000509000000000000" pitchFamily="65" charset="-120"/>
              </a:rPr>
              <a:t>年</a:t>
            </a:r>
            <a:r>
              <a:rPr lang="en-US" altLang="zh-TW" sz="1200" b="1" dirty="0">
                <a:latin typeface="標楷體" panose="03000509000000000000" pitchFamily="65" charset="-120"/>
                <a:ea typeface="標楷體" panose="03000509000000000000" pitchFamily="65" charset="-120"/>
              </a:rPr>
              <a:t>3</a:t>
            </a:r>
            <a:r>
              <a:rPr lang="zh-TW" altLang="zh-TW" sz="1200" b="1" dirty="0">
                <a:latin typeface="標楷體" panose="03000509000000000000" pitchFamily="65" charset="-120"/>
                <a:ea typeface="標楷體" panose="03000509000000000000" pitchFamily="65" charset="-120"/>
              </a:rPr>
              <a:t>月</a:t>
            </a:r>
            <a:r>
              <a:rPr lang="en-US" altLang="zh-TW" sz="1200" b="1" dirty="0">
                <a:latin typeface="標楷體" panose="03000509000000000000" pitchFamily="65" charset="-120"/>
                <a:ea typeface="標楷體" panose="03000509000000000000" pitchFamily="65" charset="-120"/>
              </a:rPr>
              <a:t>22</a:t>
            </a:r>
            <a:r>
              <a:rPr lang="zh-TW" altLang="zh-TW" sz="1200" b="1" dirty="0">
                <a:latin typeface="標楷體" panose="03000509000000000000" pitchFamily="65" charset="-120"/>
                <a:ea typeface="標楷體" panose="03000509000000000000" pitchFamily="65" charset="-120"/>
              </a:rPr>
              <a:t>日</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星期一</a:t>
            </a:r>
            <a:r>
              <a:rPr lang="en-US" altLang="zh-TW" sz="1200" dirty="0" smtClean="0">
                <a:latin typeface="標楷體" panose="03000509000000000000" pitchFamily="65" charset="-120"/>
                <a:ea typeface="標楷體" panose="03000509000000000000" pitchFamily="65" charset="-120"/>
              </a:rPr>
              <a:t>)</a:t>
            </a:r>
            <a:r>
              <a:rPr lang="zh-TW" altLang="zh-TW" sz="1200" dirty="0" smtClean="0">
                <a:latin typeface="標楷體" panose="03000509000000000000" pitchFamily="65" charset="-120"/>
                <a:ea typeface="標楷體" panose="03000509000000000000" pitchFamily="65" charset="-120"/>
              </a:rPr>
              <a:t>至</a:t>
            </a:r>
            <a:r>
              <a:rPr lang="en-US" altLang="zh-TW" sz="1200" b="1" dirty="0">
                <a:latin typeface="標楷體" panose="03000509000000000000" pitchFamily="65" charset="-120"/>
                <a:ea typeface="標楷體" panose="03000509000000000000" pitchFamily="65" charset="-120"/>
              </a:rPr>
              <a:t>110</a:t>
            </a:r>
            <a:r>
              <a:rPr lang="zh-TW" altLang="zh-TW" sz="1200" b="1" dirty="0">
                <a:latin typeface="標楷體" panose="03000509000000000000" pitchFamily="65" charset="-120"/>
                <a:ea typeface="標楷體" panose="03000509000000000000" pitchFamily="65" charset="-120"/>
              </a:rPr>
              <a:t>年</a:t>
            </a:r>
            <a:r>
              <a:rPr lang="en-US" altLang="zh-TW" sz="1200" b="1" dirty="0">
                <a:latin typeface="標楷體" panose="03000509000000000000" pitchFamily="65" charset="-120"/>
                <a:ea typeface="標楷體" panose="03000509000000000000" pitchFamily="65" charset="-120"/>
              </a:rPr>
              <a:t>3</a:t>
            </a:r>
            <a:r>
              <a:rPr lang="zh-TW" altLang="zh-TW" sz="1200" b="1" dirty="0">
                <a:latin typeface="標楷體" panose="03000509000000000000" pitchFamily="65" charset="-120"/>
                <a:ea typeface="標楷體" panose="03000509000000000000" pitchFamily="65" charset="-120"/>
              </a:rPr>
              <a:t>月</a:t>
            </a:r>
            <a:r>
              <a:rPr lang="en-US" altLang="zh-TW" sz="1200" b="1" dirty="0">
                <a:latin typeface="標楷體" panose="03000509000000000000" pitchFamily="65" charset="-120"/>
                <a:ea typeface="標楷體" panose="03000509000000000000" pitchFamily="65" charset="-120"/>
              </a:rPr>
              <a:t>27</a:t>
            </a:r>
            <a:r>
              <a:rPr lang="zh-TW" altLang="zh-TW" sz="1200" b="1" dirty="0">
                <a:latin typeface="標楷體" panose="03000509000000000000" pitchFamily="65" charset="-120"/>
                <a:ea typeface="標楷體" panose="03000509000000000000" pitchFamily="65" charset="-120"/>
              </a:rPr>
              <a:t>日</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星期六</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中午</a:t>
            </a:r>
            <a:r>
              <a:rPr lang="en-US" altLang="zh-TW" sz="1200" dirty="0">
                <a:latin typeface="標楷體" panose="03000509000000000000" pitchFamily="65" charset="-120"/>
                <a:ea typeface="標楷體" panose="03000509000000000000" pitchFamily="65" charset="-120"/>
              </a:rPr>
              <a:t>12</a:t>
            </a:r>
            <a:r>
              <a:rPr lang="zh-TW" altLang="zh-TW" sz="1200" dirty="0">
                <a:latin typeface="標楷體" panose="03000509000000000000" pitchFamily="65" charset="-120"/>
                <a:ea typeface="標楷體" panose="03000509000000000000" pitchFamily="65" charset="-120"/>
              </a:rPr>
              <a:t>時止，</a:t>
            </a:r>
            <a:r>
              <a:rPr lang="zh-TW" altLang="zh-TW" sz="1200" b="1" dirty="0">
                <a:latin typeface="標楷體" panose="03000509000000000000" pitchFamily="65" charset="-120"/>
                <a:ea typeface="標楷體" panose="03000509000000000000" pitchFamily="65" charset="-120"/>
              </a:rPr>
              <a:t>上課日僅</a:t>
            </a:r>
            <a:r>
              <a:rPr lang="zh-TW" altLang="zh-TW" sz="1200" b="1" dirty="0" smtClean="0">
                <a:latin typeface="標楷體" panose="03000509000000000000" pitchFamily="65" charset="-120"/>
                <a:ea typeface="標楷體" panose="03000509000000000000" pitchFamily="65" charset="-120"/>
              </a:rPr>
              <a:t>開放</a:t>
            </a:r>
            <a:r>
              <a:rPr lang="zh-TW" altLang="en-US" sz="1200" b="1" dirty="0" smtClean="0">
                <a:latin typeface="標楷體" panose="03000509000000000000" pitchFamily="65" charset="-120"/>
                <a:ea typeface="標楷體" panose="03000509000000000000" pitchFamily="65" charset="-120"/>
              </a:rPr>
              <a:t>上午</a:t>
            </a:r>
            <a:r>
              <a:rPr lang="en-US" altLang="zh-TW" sz="1200" b="1" dirty="0" smtClean="0">
                <a:latin typeface="標楷體" panose="03000509000000000000" pitchFamily="65" charset="-120"/>
                <a:ea typeface="標楷體" panose="03000509000000000000" pitchFamily="65" charset="-120"/>
              </a:rPr>
              <a:t>8</a:t>
            </a:r>
            <a:r>
              <a:rPr lang="zh-TW" altLang="en-US" sz="1200" b="1" dirty="0" smtClean="0">
                <a:latin typeface="標楷體" panose="03000509000000000000" pitchFamily="65" charset="-120"/>
                <a:ea typeface="標楷體" panose="03000509000000000000" pitchFamily="65" charset="-120"/>
              </a:rPr>
              <a:t>點至</a:t>
            </a:r>
            <a:r>
              <a:rPr lang="en-US" altLang="zh-TW" sz="1200" b="1" dirty="0" smtClean="0">
                <a:latin typeface="標楷體" panose="03000509000000000000" pitchFamily="65" charset="-120"/>
                <a:ea typeface="標楷體" panose="03000509000000000000" pitchFamily="65" charset="-120"/>
              </a:rPr>
              <a:t>9</a:t>
            </a:r>
            <a:r>
              <a:rPr lang="zh-TW" altLang="en-US" sz="1200" b="1" dirty="0" smtClean="0">
                <a:latin typeface="標楷體" panose="03000509000000000000" pitchFamily="65" charset="-120"/>
                <a:ea typeface="標楷體" panose="03000509000000000000" pitchFamily="65" charset="-120"/>
              </a:rPr>
              <a:t>點，</a:t>
            </a:r>
            <a:r>
              <a:rPr lang="zh-TW" altLang="zh-TW" sz="1200" b="1" dirty="0" smtClean="0">
                <a:latin typeface="標楷體" panose="03000509000000000000" pitchFamily="65" charset="-120"/>
                <a:ea typeface="標楷體" panose="03000509000000000000" pitchFamily="65" charset="-120"/>
              </a:rPr>
              <a:t>下午</a:t>
            </a:r>
            <a:r>
              <a:rPr lang="en-US" altLang="zh-TW" sz="1200" b="1" dirty="0" smtClean="0">
                <a:latin typeface="標楷體" panose="03000509000000000000" pitchFamily="65" charset="-120"/>
                <a:ea typeface="標楷體" panose="03000509000000000000" pitchFamily="65" charset="-120"/>
              </a:rPr>
              <a:t>4</a:t>
            </a:r>
            <a:r>
              <a:rPr lang="zh-TW" altLang="zh-TW" sz="1200" b="1" dirty="0" smtClean="0">
                <a:latin typeface="標楷體" panose="03000509000000000000" pitchFamily="65" charset="-120"/>
                <a:ea typeface="標楷體" panose="03000509000000000000" pitchFamily="65" charset="-120"/>
              </a:rPr>
              <a:t>點</a:t>
            </a:r>
            <a:r>
              <a:rPr lang="zh-TW" altLang="zh-TW" sz="1200" b="1" dirty="0">
                <a:latin typeface="標楷體" panose="03000509000000000000" pitchFamily="65" charset="-120"/>
                <a:ea typeface="標楷體" panose="03000509000000000000" pitchFamily="65" charset="-120"/>
              </a:rPr>
              <a:t>至</a:t>
            </a:r>
            <a:r>
              <a:rPr lang="en-US" altLang="zh-TW" sz="1200" b="1" dirty="0">
                <a:latin typeface="標楷體" panose="03000509000000000000" pitchFamily="65" charset="-120"/>
                <a:ea typeface="標楷體" panose="03000509000000000000" pitchFamily="65" charset="-120"/>
              </a:rPr>
              <a:t>5</a:t>
            </a:r>
            <a:r>
              <a:rPr lang="zh-TW" altLang="zh-TW" sz="1200" b="1" dirty="0">
                <a:latin typeface="標楷體" panose="03000509000000000000" pitchFamily="65" charset="-120"/>
                <a:ea typeface="標楷體" panose="03000509000000000000" pitchFamily="65" charset="-120"/>
              </a:rPr>
              <a:t>點現場登記</a:t>
            </a:r>
            <a:r>
              <a:rPr lang="zh-TW" altLang="zh-TW" sz="1200" dirty="0" smtClean="0">
                <a:latin typeface="標楷體" panose="03000509000000000000" pitchFamily="65" charset="-120"/>
                <a:ea typeface="標楷體" panose="03000509000000000000" pitchFamily="65" charset="-120"/>
              </a:rPr>
              <a:t>。</a:t>
            </a:r>
            <a:r>
              <a:rPr lang="zh-TW" altLang="en-US" sz="1200" b="1" u="sng" dirty="0" smtClean="0">
                <a:solidFill>
                  <a:srgbClr val="FF0000"/>
                </a:solidFill>
                <a:latin typeface="標楷體" panose="03000509000000000000" pitchFamily="65" charset="-120"/>
                <a:ea typeface="標楷體" panose="03000509000000000000" pitchFamily="65" charset="-120"/>
              </a:rPr>
              <a:t>請</a:t>
            </a:r>
            <a:r>
              <a:rPr lang="zh-TW" altLang="en-US" sz="1200" b="1" u="sng" dirty="0">
                <a:solidFill>
                  <a:srgbClr val="FF0000"/>
                </a:solidFill>
                <a:latin typeface="標楷體" panose="03000509000000000000" pitchFamily="65" charset="-120"/>
                <a:ea typeface="標楷體" panose="03000509000000000000" pitchFamily="65" charset="-120"/>
              </a:rPr>
              <a:t>由福潭路幼兒園校門進入</a:t>
            </a:r>
            <a:endParaRPr lang="en-US" altLang="zh-TW" sz="1200" dirty="0">
              <a:latin typeface="標楷體" panose="03000509000000000000" pitchFamily="65" charset="-120"/>
              <a:ea typeface="標楷體" panose="03000509000000000000" pitchFamily="65" charset="-120"/>
            </a:endParaRPr>
          </a:p>
          <a:p>
            <a:pPr lvl="0">
              <a:buFont typeface="+mj-lt"/>
              <a:buAutoNum type="arabicPeriod"/>
            </a:pPr>
            <a:r>
              <a:rPr lang="zh-TW" altLang="zh-TW" sz="1200" dirty="0" smtClean="0">
                <a:latin typeface="標楷體" panose="03000509000000000000" pitchFamily="65" charset="-120"/>
                <a:ea typeface="標楷體" panose="03000509000000000000" pitchFamily="65" charset="-120"/>
              </a:rPr>
              <a:t>線</a:t>
            </a:r>
            <a:r>
              <a:rPr lang="zh-TW" altLang="zh-TW" sz="1200" dirty="0">
                <a:latin typeface="標楷體" panose="03000509000000000000" pitchFamily="65" charset="-120"/>
                <a:ea typeface="標楷體" panose="03000509000000000000" pitchFamily="65" charset="-120"/>
              </a:rPr>
              <a:t>上登記：</a:t>
            </a:r>
            <a:r>
              <a:rPr lang="en-US" altLang="zh-TW" sz="1200" b="1" dirty="0">
                <a:latin typeface="標楷體" panose="03000509000000000000" pitchFamily="65" charset="-120"/>
                <a:ea typeface="標楷體" panose="03000509000000000000" pitchFamily="65" charset="-120"/>
              </a:rPr>
              <a:t>110</a:t>
            </a:r>
            <a:r>
              <a:rPr lang="zh-TW" altLang="zh-TW" sz="1200" b="1" dirty="0">
                <a:latin typeface="標楷體" panose="03000509000000000000" pitchFamily="65" charset="-120"/>
                <a:ea typeface="標楷體" panose="03000509000000000000" pitchFamily="65" charset="-120"/>
              </a:rPr>
              <a:t>年</a:t>
            </a:r>
            <a:r>
              <a:rPr lang="en-US" altLang="zh-TW" sz="1200" b="1" dirty="0">
                <a:latin typeface="標楷體" panose="03000509000000000000" pitchFamily="65" charset="-120"/>
                <a:ea typeface="標楷體" panose="03000509000000000000" pitchFamily="65" charset="-120"/>
              </a:rPr>
              <a:t>3</a:t>
            </a:r>
            <a:r>
              <a:rPr lang="zh-TW" altLang="zh-TW" sz="1200" b="1" dirty="0">
                <a:latin typeface="標楷體" panose="03000509000000000000" pitchFamily="65" charset="-120"/>
                <a:ea typeface="標楷體" panose="03000509000000000000" pitchFamily="65" charset="-120"/>
              </a:rPr>
              <a:t>月</a:t>
            </a:r>
            <a:r>
              <a:rPr lang="en-US" altLang="zh-TW" sz="1200" b="1" dirty="0">
                <a:latin typeface="標楷體" panose="03000509000000000000" pitchFamily="65" charset="-120"/>
                <a:ea typeface="標楷體" panose="03000509000000000000" pitchFamily="65" charset="-120"/>
              </a:rPr>
              <a:t>20</a:t>
            </a:r>
            <a:r>
              <a:rPr lang="zh-TW" altLang="zh-TW" sz="1200" b="1" dirty="0">
                <a:latin typeface="標楷體" panose="03000509000000000000" pitchFamily="65" charset="-120"/>
                <a:ea typeface="標楷體" panose="03000509000000000000" pitchFamily="65" charset="-120"/>
              </a:rPr>
              <a:t>日</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星期六</a:t>
            </a:r>
            <a:r>
              <a:rPr lang="en-US" altLang="zh-TW" sz="1200" dirty="0">
                <a:latin typeface="標楷體" panose="03000509000000000000" pitchFamily="65" charset="-120"/>
                <a:ea typeface="標楷體" panose="03000509000000000000" pitchFamily="65" charset="-120"/>
              </a:rPr>
              <a:t>)</a:t>
            </a:r>
            <a:r>
              <a:rPr lang="zh-TW" altLang="zh-TW" sz="1200" b="1" dirty="0">
                <a:latin typeface="標楷體" panose="03000509000000000000" pitchFamily="65" charset="-120"/>
                <a:ea typeface="標楷體" panose="03000509000000000000" pitchFamily="65" charset="-120"/>
              </a:rPr>
              <a:t>上午</a:t>
            </a:r>
            <a:r>
              <a:rPr lang="en-US" altLang="zh-TW" sz="1200" b="1" dirty="0">
                <a:latin typeface="標楷體" panose="03000509000000000000" pitchFamily="65" charset="-120"/>
                <a:ea typeface="標楷體" panose="03000509000000000000" pitchFamily="65" charset="-120"/>
              </a:rPr>
              <a:t>10</a:t>
            </a:r>
            <a:r>
              <a:rPr lang="zh-TW" altLang="zh-TW" sz="1200" b="1" dirty="0">
                <a:latin typeface="標楷體" panose="03000509000000000000" pitchFamily="65" charset="-120"/>
                <a:ea typeface="標楷體" panose="03000509000000000000" pitchFamily="65" charset="-120"/>
              </a:rPr>
              <a:t>時至</a:t>
            </a:r>
            <a:r>
              <a:rPr lang="en-US" altLang="zh-TW" sz="1200" b="1" dirty="0">
                <a:latin typeface="標楷體" panose="03000509000000000000" pitchFamily="65" charset="-120"/>
                <a:ea typeface="標楷體" panose="03000509000000000000" pitchFamily="65" charset="-120"/>
              </a:rPr>
              <a:t>110</a:t>
            </a:r>
            <a:r>
              <a:rPr lang="zh-TW" altLang="zh-TW" sz="1200" b="1" dirty="0">
                <a:latin typeface="標楷體" panose="03000509000000000000" pitchFamily="65" charset="-120"/>
                <a:ea typeface="標楷體" panose="03000509000000000000" pitchFamily="65" charset="-120"/>
              </a:rPr>
              <a:t>年</a:t>
            </a:r>
            <a:r>
              <a:rPr lang="en-US" altLang="zh-TW" sz="1200" b="1" dirty="0">
                <a:latin typeface="標楷體" panose="03000509000000000000" pitchFamily="65" charset="-120"/>
                <a:ea typeface="標楷體" panose="03000509000000000000" pitchFamily="65" charset="-120"/>
              </a:rPr>
              <a:t>3</a:t>
            </a:r>
            <a:r>
              <a:rPr lang="zh-TW" altLang="zh-TW" sz="1200" b="1" dirty="0">
                <a:latin typeface="標楷體" panose="03000509000000000000" pitchFamily="65" charset="-120"/>
                <a:ea typeface="標楷體" panose="03000509000000000000" pitchFamily="65" charset="-120"/>
              </a:rPr>
              <a:t>月</a:t>
            </a:r>
            <a:r>
              <a:rPr lang="en-US" altLang="zh-TW" sz="1200" b="1" dirty="0">
                <a:latin typeface="標楷體" panose="03000509000000000000" pitchFamily="65" charset="-120"/>
                <a:ea typeface="標楷體" panose="03000509000000000000" pitchFamily="65" charset="-120"/>
              </a:rPr>
              <a:t>26</a:t>
            </a:r>
            <a:r>
              <a:rPr lang="zh-TW" altLang="zh-TW" sz="1200" b="1" dirty="0">
                <a:latin typeface="標楷體" panose="03000509000000000000" pitchFamily="65" charset="-120"/>
                <a:ea typeface="標楷體" panose="03000509000000000000" pitchFamily="65" charset="-120"/>
              </a:rPr>
              <a:t>日</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星期五</a:t>
            </a:r>
            <a:r>
              <a:rPr lang="en-US" altLang="zh-TW" sz="1200" dirty="0">
                <a:latin typeface="標楷體" panose="03000509000000000000" pitchFamily="65" charset="-120"/>
                <a:ea typeface="標楷體" panose="03000509000000000000" pitchFamily="65" charset="-120"/>
              </a:rPr>
              <a:t>)</a:t>
            </a:r>
            <a:r>
              <a:rPr lang="zh-TW" altLang="zh-TW" sz="1200" b="1" dirty="0">
                <a:latin typeface="標楷體" panose="03000509000000000000" pitchFamily="65" charset="-120"/>
                <a:ea typeface="標楷體" panose="03000509000000000000" pitchFamily="65" charset="-120"/>
              </a:rPr>
              <a:t>下午</a:t>
            </a:r>
            <a:r>
              <a:rPr lang="en-US" altLang="zh-TW" sz="1200" b="1" dirty="0">
                <a:latin typeface="標楷體" panose="03000509000000000000" pitchFamily="65" charset="-120"/>
                <a:ea typeface="標楷體" panose="03000509000000000000" pitchFamily="65" charset="-120"/>
              </a:rPr>
              <a:t>11</a:t>
            </a:r>
            <a:r>
              <a:rPr lang="zh-TW" altLang="zh-TW" sz="1200" b="1" dirty="0">
                <a:latin typeface="標楷體" panose="03000509000000000000" pitchFamily="65" charset="-120"/>
                <a:ea typeface="標楷體" panose="03000509000000000000" pitchFamily="65" charset="-120"/>
              </a:rPr>
              <a:t>時</a:t>
            </a:r>
            <a:r>
              <a:rPr lang="en-US" altLang="zh-TW" sz="1200" b="1" dirty="0">
                <a:latin typeface="標楷體" panose="03000509000000000000" pitchFamily="65" charset="-120"/>
                <a:ea typeface="標楷體" panose="03000509000000000000" pitchFamily="65" charset="-120"/>
              </a:rPr>
              <a:t>59</a:t>
            </a:r>
            <a:r>
              <a:rPr lang="zh-TW" altLang="zh-TW" sz="1200" b="1" dirty="0">
                <a:latin typeface="標楷體" panose="03000509000000000000" pitchFamily="65" charset="-120"/>
                <a:ea typeface="標楷體" panose="03000509000000000000" pitchFamily="65" charset="-120"/>
              </a:rPr>
              <a:t>分止</a:t>
            </a:r>
            <a:r>
              <a:rPr lang="zh-TW" altLang="zh-TW" sz="1200" dirty="0">
                <a:latin typeface="標楷體" panose="03000509000000000000" pitchFamily="65" charset="-120"/>
                <a:ea typeface="標楷體" panose="03000509000000000000" pitchFamily="65" charset="-120"/>
              </a:rPr>
              <a:t>。</a:t>
            </a:r>
          </a:p>
          <a:p>
            <a:pPr lvl="0">
              <a:buFont typeface="Wingdings" panose="05000000000000000000" pitchFamily="2" charset="2"/>
              <a:buChar char="l"/>
            </a:pPr>
            <a:endParaRPr lang="en-US" altLang="zh-TW" sz="1200" dirty="0" smtClean="0">
              <a:latin typeface="標楷體" panose="03000509000000000000" pitchFamily="65" charset="-120"/>
              <a:ea typeface="標楷體" panose="03000509000000000000" pitchFamily="65" charset="-120"/>
            </a:endParaRPr>
          </a:p>
          <a:p>
            <a:pPr lvl="0">
              <a:buFont typeface="Wingdings" panose="05000000000000000000" pitchFamily="2" charset="2"/>
              <a:buChar char="l"/>
            </a:pPr>
            <a:r>
              <a:rPr lang="zh-TW" altLang="zh-TW" sz="1200" dirty="0" smtClean="0">
                <a:latin typeface="標楷體" panose="03000509000000000000" pitchFamily="65" charset="-120"/>
                <a:ea typeface="標楷體" panose="03000509000000000000" pitchFamily="65" charset="-120"/>
              </a:rPr>
              <a:t>現場</a:t>
            </a:r>
            <a:r>
              <a:rPr lang="zh-TW" altLang="zh-TW" sz="1200" dirty="0">
                <a:latin typeface="標楷體" panose="03000509000000000000" pitchFamily="65" charset="-120"/>
                <a:ea typeface="標楷體" panose="03000509000000000000" pitchFamily="65" charset="-120"/>
              </a:rPr>
              <a:t>登記地點：潭陽非營利幼兒園辦公室</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潭陽路</a:t>
            </a:r>
            <a:r>
              <a:rPr lang="en-US" altLang="zh-TW" sz="1200" dirty="0">
                <a:latin typeface="標楷體" panose="03000509000000000000" pitchFamily="65" charset="-120"/>
                <a:ea typeface="標楷體" panose="03000509000000000000" pitchFamily="65" charset="-120"/>
              </a:rPr>
              <a:t>19</a:t>
            </a:r>
            <a:r>
              <a:rPr lang="zh-TW" altLang="zh-TW" sz="1200" dirty="0">
                <a:latin typeface="標楷體" panose="03000509000000000000" pitchFamily="65" charset="-120"/>
                <a:ea typeface="標楷體" panose="03000509000000000000" pitchFamily="65" charset="-120"/>
              </a:rPr>
              <a:t>號，</a:t>
            </a:r>
            <a:r>
              <a:rPr lang="en-US" altLang="zh-TW" sz="1200" dirty="0">
                <a:latin typeface="標楷體" panose="03000509000000000000" pitchFamily="65" charset="-120"/>
                <a:ea typeface="標楷體" panose="03000509000000000000" pitchFamily="65" charset="-120"/>
              </a:rPr>
              <a:t>D</a:t>
            </a:r>
            <a:r>
              <a:rPr lang="zh-TW" altLang="zh-TW" sz="1200" dirty="0">
                <a:latin typeface="標楷體" panose="03000509000000000000" pitchFamily="65" charset="-120"/>
                <a:ea typeface="標楷體" panose="03000509000000000000" pitchFamily="65" charset="-120"/>
              </a:rPr>
              <a:t>棟</a:t>
            </a:r>
            <a:r>
              <a:rPr lang="en-US" altLang="zh-TW" sz="1200" dirty="0">
                <a:latin typeface="標楷體" panose="03000509000000000000" pitchFamily="65" charset="-120"/>
                <a:ea typeface="標楷體" panose="03000509000000000000" pitchFamily="65" charset="-120"/>
              </a:rPr>
              <a:t>1</a:t>
            </a:r>
            <a:r>
              <a:rPr lang="zh-TW" altLang="zh-TW" sz="1200" dirty="0">
                <a:latin typeface="標楷體" panose="03000509000000000000" pitchFamily="65" charset="-120"/>
                <a:ea typeface="標楷體" panose="03000509000000000000" pitchFamily="65" charset="-120"/>
              </a:rPr>
              <a:t>樓</a:t>
            </a:r>
            <a:r>
              <a:rPr lang="en-US" altLang="zh-TW" sz="1200" dirty="0" smtClean="0">
                <a:latin typeface="標楷體" panose="03000509000000000000" pitchFamily="65" charset="-120"/>
                <a:ea typeface="標楷體" panose="03000509000000000000" pitchFamily="65" charset="-120"/>
              </a:rPr>
              <a:t>)</a:t>
            </a:r>
            <a:endParaRPr lang="zh-TW" altLang="zh-TW" sz="1200" dirty="0" smtClean="0">
              <a:latin typeface="標楷體" panose="03000509000000000000" pitchFamily="65" charset="-120"/>
              <a:ea typeface="標楷體" panose="03000509000000000000" pitchFamily="65" charset="-120"/>
            </a:endParaRPr>
          </a:p>
          <a:p>
            <a:pPr lvl="0">
              <a:buFont typeface="Wingdings" panose="05000000000000000000" pitchFamily="2" charset="2"/>
              <a:buChar char="l"/>
            </a:pPr>
            <a:r>
              <a:rPr lang="zh-TW" altLang="zh-TW" sz="1200" dirty="0" smtClean="0">
                <a:latin typeface="標楷體" panose="03000509000000000000" pitchFamily="65" charset="-120"/>
                <a:ea typeface="標楷體" panose="03000509000000000000" pitchFamily="65" charset="-120"/>
              </a:rPr>
              <a:t>線</a:t>
            </a:r>
            <a:r>
              <a:rPr lang="zh-TW" altLang="zh-TW" sz="1200" dirty="0">
                <a:latin typeface="標楷體" panose="03000509000000000000" pitchFamily="65" charset="-120"/>
                <a:ea typeface="標楷體" panose="03000509000000000000" pitchFamily="65" charset="-120"/>
              </a:rPr>
              <a:t>上登記網址：本市公立幼兒園及非營利幼兒園招生</a:t>
            </a:r>
            <a:r>
              <a:rPr lang="en-US" altLang="zh-TW" sz="1200" dirty="0">
                <a:latin typeface="標楷體" panose="03000509000000000000" pitchFamily="65" charset="-120"/>
                <a:ea typeface="標楷體" panose="03000509000000000000" pitchFamily="65" charset="-120"/>
              </a:rPr>
              <a:t>E</a:t>
            </a:r>
            <a:r>
              <a:rPr lang="zh-TW" altLang="zh-TW" sz="1200" dirty="0">
                <a:latin typeface="標楷體" panose="03000509000000000000" pitchFamily="65" charset="-120"/>
                <a:ea typeface="標楷體" panose="03000509000000000000" pitchFamily="65" charset="-120"/>
              </a:rPr>
              <a:t>化作業系統</a:t>
            </a:r>
            <a:r>
              <a:rPr lang="en-US" altLang="zh-TW" sz="1200" dirty="0">
                <a:latin typeface="標楷體" panose="03000509000000000000" pitchFamily="65" charset="-120"/>
                <a:ea typeface="標楷體" panose="03000509000000000000" pitchFamily="65" charset="-120"/>
              </a:rPr>
              <a:t>(http://kid-online.tc.edu.tw)</a:t>
            </a:r>
            <a:endParaRPr lang="zh-TW" altLang="zh-TW" sz="1200" dirty="0">
              <a:latin typeface="標楷體" panose="03000509000000000000" pitchFamily="65" charset="-120"/>
              <a:ea typeface="標楷體" panose="03000509000000000000" pitchFamily="65" charset="-120"/>
            </a:endParaRPr>
          </a:p>
          <a:p>
            <a:pPr lvl="0">
              <a:buFont typeface="Wingdings" panose="05000000000000000000" pitchFamily="2" charset="2"/>
              <a:buChar char="l"/>
            </a:pPr>
            <a:endParaRPr lang="en-US" altLang="zh-TW" sz="1200" dirty="0" smtClean="0">
              <a:latin typeface="標楷體" panose="03000509000000000000" pitchFamily="65" charset="-120"/>
              <a:ea typeface="標楷體" panose="03000509000000000000" pitchFamily="65" charset="-120"/>
            </a:endParaRPr>
          </a:p>
          <a:p>
            <a:pPr lvl="0">
              <a:buFont typeface="Wingdings" panose="05000000000000000000" pitchFamily="2" charset="2"/>
              <a:buChar char="l"/>
            </a:pPr>
            <a:r>
              <a:rPr lang="zh-TW" altLang="zh-TW" sz="1200" b="1" dirty="0" smtClean="0">
                <a:latin typeface="標楷體" panose="03000509000000000000" pitchFamily="65" charset="-120"/>
                <a:ea typeface="標楷體" panose="03000509000000000000" pitchFamily="65" charset="-120"/>
              </a:rPr>
              <a:t>招收</a:t>
            </a:r>
            <a:r>
              <a:rPr lang="zh-TW" altLang="zh-TW" sz="1200" b="1" dirty="0">
                <a:latin typeface="標楷體" panose="03000509000000000000" pitchFamily="65" charset="-120"/>
                <a:ea typeface="標楷體" panose="03000509000000000000" pitchFamily="65" charset="-120"/>
              </a:rPr>
              <a:t>班級數及名額</a:t>
            </a:r>
            <a:r>
              <a:rPr lang="en-US" altLang="zh-TW" sz="1200" dirty="0" smtClean="0">
                <a:latin typeface="標楷體" panose="03000509000000000000" pitchFamily="65" charset="-120"/>
                <a:ea typeface="標楷體" panose="03000509000000000000" pitchFamily="65" charset="-120"/>
              </a:rPr>
              <a:t>:</a:t>
            </a:r>
            <a:endParaRPr lang="en-US" altLang="zh-TW" sz="1200" dirty="0">
              <a:latin typeface="標楷體" panose="03000509000000000000" pitchFamily="65" charset="-120"/>
              <a:ea typeface="標楷體" panose="03000509000000000000" pitchFamily="65" charset="-120"/>
            </a:endParaRPr>
          </a:p>
          <a:p>
            <a:pPr marL="228600" lvl="0" indent="-228600">
              <a:buFont typeface="+mj-lt"/>
              <a:buAutoNum type="arabicPeriod"/>
            </a:pPr>
            <a:r>
              <a:rPr lang="zh-TW" altLang="zh-TW" sz="1200" dirty="0" smtClean="0">
                <a:latin typeface="標楷體" panose="03000509000000000000" pitchFamily="65" charset="-120"/>
                <a:ea typeface="標楷體" panose="03000509000000000000" pitchFamily="65" charset="-120"/>
              </a:rPr>
              <a:t>混</a:t>
            </a:r>
            <a:r>
              <a:rPr lang="zh-TW" altLang="zh-TW" sz="1200" dirty="0">
                <a:latin typeface="標楷體" panose="03000509000000000000" pitchFamily="65" charset="-120"/>
                <a:ea typeface="標楷體" panose="03000509000000000000" pitchFamily="65" charset="-120"/>
              </a:rPr>
              <a:t>齡班：</a:t>
            </a:r>
            <a:r>
              <a:rPr lang="en-US" altLang="zh-TW" sz="1200" dirty="0">
                <a:latin typeface="標楷體" panose="03000509000000000000" pitchFamily="65" charset="-120"/>
                <a:ea typeface="標楷體" panose="03000509000000000000" pitchFamily="65" charset="-120"/>
              </a:rPr>
              <a:t>3</a:t>
            </a:r>
            <a:r>
              <a:rPr lang="zh-TW" altLang="zh-TW" sz="1200" dirty="0">
                <a:latin typeface="標楷體" panose="03000509000000000000" pitchFamily="65" charset="-120"/>
                <a:ea typeface="標楷體" panose="03000509000000000000" pitchFamily="65" charset="-120"/>
              </a:rPr>
              <a:t>足歲～入國民小學前幼兒共</a:t>
            </a:r>
            <a:r>
              <a:rPr lang="en-US" altLang="zh-TW" sz="1200" dirty="0">
                <a:latin typeface="標楷體" panose="03000509000000000000" pitchFamily="65" charset="-120"/>
                <a:ea typeface="標楷體" panose="03000509000000000000" pitchFamily="65" charset="-120"/>
              </a:rPr>
              <a:t>3</a:t>
            </a:r>
            <a:r>
              <a:rPr lang="zh-TW" altLang="zh-TW" sz="1200" dirty="0">
                <a:latin typeface="標楷體" panose="03000509000000000000" pitchFamily="65" charset="-120"/>
                <a:ea typeface="標楷體" panose="03000509000000000000" pitchFamily="65" charset="-120"/>
              </a:rPr>
              <a:t>班</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每班</a:t>
            </a:r>
            <a:r>
              <a:rPr lang="en-US" altLang="zh-TW" sz="1200" dirty="0">
                <a:latin typeface="標楷體" panose="03000509000000000000" pitchFamily="65" charset="-120"/>
                <a:ea typeface="標楷體" panose="03000509000000000000" pitchFamily="65" charset="-120"/>
              </a:rPr>
              <a:t>30</a:t>
            </a:r>
            <a:r>
              <a:rPr lang="zh-TW" altLang="zh-TW" sz="1200" dirty="0">
                <a:latin typeface="標楷體" panose="03000509000000000000" pitchFamily="65" charset="-120"/>
                <a:ea typeface="標楷體" panose="03000509000000000000" pitchFamily="65" charset="-120"/>
              </a:rPr>
              <a:t>人</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 </a:t>
            </a:r>
            <a:endParaRPr lang="en-US" altLang="zh-TW" sz="1200" dirty="0" smtClean="0">
              <a:latin typeface="標楷體" panose="03000509000000000000" pitchFamily="65" charset="-120"/>
              <a:ea typeface="標楷體" panose="03000509000000000000" pitchFamily="65" charset="-120"/>
            </a:endParaRPr>
          </a:p>
          <a:p>
            <a:pPr marL="228600" lvl="0" indent="-228600">
              <a:buFont typeface="+mj-lt"/>
              <a:buAutoNum type="arabicPeriod"/>
            </a:pPr>
            <a:r>
              <a:rPr lang="zh-TW" altLang="zh-TW" sz="1200" dirty="0" smtClean="0">
                <a:latin typeface="標楷體" panose="03000509000000000000" pitchFamily="65" charset="-120"/>
                <a:ea typeface="標楷體" panose="03000509000000000000" pitchFamily="65" charset="-120"/>
              </a:rPr>
              <a:t>實際</a:t>
            </a:r>
            <a:r>
              <a:rPr lang="zh-TW" altLang="zh-TW" sz="1200" dirty="0">
                <a:latin typeface="標楷體" panose="03000509000000000000" pitchFamily="65" charset="-120"/>
                <a:ea typeface="標楷體" panose="03000509000000000000" pitchFamily="65" charset="-120"/>
              </a:rPr>
              <a:t>招生名額以扣除直升之幼兒人數</a:t>
            </a:r>
            <a:r>
              <a:rPr lang="zh-TW" altLang="zh-TW" sz="1200" dirty="0" smtClean="0">
                <a:latin typeface="標楷體" panose="03000509000000000000" pitchFamily="65" charset="-120"/>
                <a:ea typeface="標楷體" panose="03000509000000000000" pitchFamily="65" charset="-120"/>
              </a:rPr>
              <a:t>、</a:t>
            </a:r>
            <a:r>
              <a:rPr lang="zh-TW" altLang="en-US" sz="1200" dirty="0" smtClean="0">
                <a:latin typeface="標楷體" panose="03000509000000000000" pitchFamily="65" charset="-120"/>
                <a:ea typeface="標楷體" panose="03000509000000000000" pitchFamily="65" charset="-120"/>
              </a:rPr>
              <a:t>鑑輔</a:t>
            </a:r>
            <a:r>
              <a:rPr lang="zh-TW" altLang="en-US" sz="1200" dirty="0">
                <a:latin typeface="標楷體" panose="03000509000000000000" pitchFamily="65" charset="-120"/>
                <a:ea typeface="標楷體" panose="03000509000000000000" pitchFamily="65" charset="-120"/>
              </a:rPr>
              <a:t>會</a:t>
            </a:r>
            <a:r>
              <a:rPr lang="zh-TW" altLang="zh-TW" sz="1200" dirty="0" smtClean="0">
                <a:latin typeface="標楷體" panose="03000509000000000000" pitchFamily="65" charset="-120"/>
                <a:ea typeface="標楷體" panose="03000509000000000000" pitchFamily="65" charset="-120"/>
              </a:rPr>
              <a:t>安置</a:t>
            </a:r>
            <a:r>
              <a:rPr lang="zh-TW" altLang="zh-TW" sz="1200" dirty="0">
                <a:latin typeface="標楷體" panose="03000509000000000000" pitchFamily="65" charset="-120"/>
                <a:ea typeface="標楷體" panose="03000509000000000000" pitchFamily="65" charset="-120"/>
              </a:rPr>
              <a:t>人數後為準</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鑑輔會安置之幼兒年齡為</a:t>
            </a:r>
            <a:r>
              <a:rPr lang="en-US" altLang="zh-TW" sz="1200" dirty="0">
                <a:latin typeface="標楷體" panose="03000509000000000000" pitchFamily="65" charset="-120"/>
                <a:ea typeface="標楷體" panose="03000509000000000000" pitchFamily="65" charset="-120"/>
              </a:rPr>
              <a:t>3</a:t>
            </a:r>
            <a:r>
              <a:rPr lang="zh-TW" altLang="zh-TW" sz="1200" dirty="0">
                <a:latin typeface="標楷體" panose="03000509000000000000" pitchFamily="65" charset="-120"/>
                <a:ea typeface="標楷體" panose="03000509000000000000" pitchFamily="65" charset="-120"/>
              </a:rPr>
              <a:t>足歲</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入國民小學前幼兒，不受各園實際招收年齡層之限制</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a:t>
            </a:r>
          </a:p>
          <a:p>
            <a:pPr lvl="0">
              <a:buFont typeface="Wingdings" panose="05000000000000000000" pitchFamily="2" charset="2"/>
              <a:buChar char="l"/>
            </a:pPr>
            <a:endParaRPr lang="en-US" altLang="zh-TW" sz="1200" dirty="0" smtClean="0">
              <a:latin typeface="標楷體" panose="03000509000000000000" pitchFamily="65" charset="-120"/>
              <a:ea typeface="標楷體" panose="03000509000000000000" pitchFamily="65" charset="-120"/>
            </a:endParaRPr>
          </a:p>
          <a:p>
            <a:pPr lvl="0">
              <a:buFont typeface="Wingdings" panose="05000000000000000000" pitchFamily="2" charset="2"/>
              <a:buChar char="l"/>
            </a:pPr>
            <a:r>
              <a:rPr lang="zh-TW" altLang="zh-TW" sz="1200" b="1" u="sng" dirty="0" smtClean="0">
                <a:latin typeface="標楷體" panose="03000509000000000000" pitchFamily="65" charset="-120"/>
                <a:ea typeface="標楷體" panose="03000509000000000000" pitchFamily="65" charset="-120"/>
              </a:rPr>
              <a:t>抽籤</a:t>
            </a:r>
            <a:r>
              <a:rPr lang="zh-TW" altLang="zh-TW" sz="1200" b="1" u="sng" dirty="0">
                <a:latin typeface="標楷體" panose="03000509000000000000" pitchFamily="65" charset="-120"/>
                <a:ea typeface="標楷體" panose="03000509000000000000" pitchFamily="65" charset="-120"/>
              </a:rPr>
              <a:t>時間：</a:t>
            </a:r>
            <a:r>
              <a:rPr lang="en-US" altLang="zh-TW" sz="1200" b="1" u="sng" dirty="0">
                <a:latin typeface="標楷體" panose="03000509000000000000" pitchFamily="65" charset="-120"/>
                <a:ea typeface="標楷體" panose="03000509000000000000" pitchFamily="65" charset="-120"/>
              </a:rPr>
              <a:t>110</a:t>
            </a:r>
            <a:r>
              <a:rPr lang="zh-TW" altLang="zh-TW" sz="1200" b="1" u="sng" dirty="0">
                <a:latin typeface="標楷體" panose="03000509000000000000" pitchFamily="65" charset="-120"/>
                <a:ea typeface="標楷體" panose="03000509000000000000" pitchFamily="65" charset="-120"/>
              </a:rPr>
              <a:t>年</a:t>
            </a:r>
            <a:r>
              <a:rPr lang="en-US" altLang="zh-TW" sz="1200" b="1" u="sng" dirty="0">
                <a:latin typeface="標楷體" panose="03000509000000000000" pitchFamily="65" charset="-120"/>
                <a:ea typeface="標楷體" panose="03000509000000000000" pitchFamily="65" charset="-120"/>
              </a:rPr>
              <a:t>3</a:t>
            </a:r>
            <a:r>
              <a:rPr lang="zh-TW" altLang="zh-TW" sz="1200" b="1" u="sng" dirty="0">
                <a:latin typeface="標楷體" panose="03000509000000000000" pitchFamily="65" charset="-120"/>
                <a:ea typeface="標楷體" panose="03000509000000000000" pitchFamily="65" charset="-120"/>
              </a:rPr>
              <a:t>月</a:t>
            </a:r>
            <a:r>
              <a:rPr lang="en-US" altLang="zh-TW" sz="1200" b="1" u="sng" dirty="0">
                <a:latin typeface="標楷體" panose="03000509000000000000" pitchFamily="65" charset="-120"/>
                <a:ea typeface="標楷體" panose="03000509000000000000" pitchFamily="65" charset="-120"/>
              </a:rPr>
              <a:t>27</a:t>
            </a:r>
            <a:r>
              <a:rPr lang="zh-TW" altLang="zh-TW" sz="1200" b="1" u="sng" dirty="0">
                <a:latin typeface="標楷體" panose="03000509000000000000" pitchFamily="65" charset="-120"/>
                <a:ea typeface="標楷體" panose="03000509000000000000" pitchFamily="65" charset="-120"/>
              </a:rPr>
              <a:t>日</a:t>
            </a:r>
            <a:r>
              <a:rPr lang="en-US" altLang="zh-TW" sz="1200" b="1" u="sng" dirty="0">
                <a:latin typeface="標楷體" panose="03000509000000000000" pitchFamily="65" charset="-120"/>
                <a:ea typeface="標楷體" panose="03000509000000000000" pitchFamily="65" charset="-120"/>
              </a:rPr>
              <a:t>(</a:t>
            </a:r>
            <a:r>
              <a:rPr lang="zh-TW" altLang="zh-TW" sz="1200" b="1" u="sng" dirty="0">
                <a:latin typeface="標楷體" panose="03000509000000000000" pitchFamily="65" charset="-120"/>
                <a:ea typeface="標楷體" panose="03000509000000000000" pitchFamily="65" charset="-120"/>
              </a:rPr>
              <a:t>星期六</a:t>
            </a:r>
            <a:r>
              <a:rPr lang="en-US" altLang="zh-TW" sz="1200" b="1" u="sng" dirty="0">
                <a:latin typeface="標楷體" panose="03000509000000000000" pitchFamily="65" charset="-120"/>
                <a:ea typeface="標楷體" panose="03000509000000000000" pitchFamily="65" charset="-120"/>
              </a:rPr>
              <a:t>)</a:t>
            </a:r>
            <a:r>
              <a:rPr lang="zh-TW" altLang="zh-TW" sz="1200" b="1" u="sng" dirty="0">
                <a:latin typeface="標楷體" panose="03000509000000000000" pitchFamily="65" charset="-120"/>
                <a:ea typeface="標楷體" panose="03000509000000000000" pitchFamily="65" charset="-120"/>
              </a:rPr>
              <a:t>下午</a:t>
            </a:r>
            <a:r>
              <a:rPr lang="en-US" altLang="zh-TW" sz="1200" b="1" u="sng" dirty="0">
                <a:latin typeface="標楷體" panose="03000509000000000000" pitchFamily="65" charset="-120"/>
                <a:ea typeface="標楷體" panose="03000509000000000000" pitchFamily="65" charset="-120"/>
              </a:rPr>
              <a:t>2</a:t>
            </a:r>
            <a:r>
              <a:rPr lang="zh-TW" altLang="zh-TW" sz="1200" b="1" u="sng" dirty="0">
                <a:latin typeface="標楷體" panose="03000509000000000000" pitchFamily="65" charset="-120"/>
                <a:ea typeface="標楷體" panose="03000509000000000000" pitchFamily="65" charset="-120"/>
              </a:rPr>
              <a:t>時，將同步於粉專直播抽籤</a:t>
            </a:r>
            <a:r>
              <a:rPr lang="zh-TW" altLang="zh-TW" sz="1200" dirty="0">
                <a:latin typeface="標楷體" panose="03000509000000000000" pitchFamily="65" charset="-120"/>
                <a:ea typeface="標楷體" panose="03000509000000000000" pitchFamily="65" charset="-120"/>
              </a:rPr>
              <a:t>。</a:t>
            </a:r>
          </a:p>
          <a:p>
            <a:pPr lvl="0">
              <a:buFont typeface="Wingdings" panose="05000000000000000000" pitchFamily="2" charset="2"/>
              <a:buChar char="l"/>
            </a:pPr>
            <a:endParaRPr lang="en-US" altLang="zh-TW" sz="1200" dirty="0" smtClean="0">
              <a:latin typeface="標楷體" panose="03000509000000000000" pitchFamily="65" charset="-120"/>
              <a:ea typeface="標楷體" panose="03000509000000000000" pitchFamily="65" charset="-120"/>
            </a:endParaRPr>
          </a:p>
          <a:p>
            <a:pPr lvl="0">
              <a:buFont typeface="Wingdings" panose="05000000000000000000" pitchFamily="2" charset="2"/>
              <a:buChar char="l"/>
            </a:pPr>
            <a:r>
              <a:rPr lang="zh-TW" altLang="zh-TW" sz="1200" dirty="0" smtClean="0">
                <a:latin typeface="標楷體" panose="03000509000000000000" pitchFamily="65" charset="-120"/>
                <a:ea typeface="標楷體" panose="03000509000000000000" pitchFamily="65" charset="-120"/>
              </a:rPr>
              <a:t>錄取</a:t>
            </a:r>
            <a:r>
              <a:rPr lang="zh-TW" altLang="zh-TW" sz="1200" dirty="0">
                <a:latin typeface="標楷體" panose="03000509000000000000" pitchFamily="65" charset="-120"/>
                <a:ea typeface="標楷體" panose="03000509000000000000" pitchFamily="65" charset="-120"/>
              </a:rPr>
              <a:t>生報到日期及時間：</a:t>
            </a:r>
            <a:r>
              <a:rPr lang="en-US" altLang="zh-TW" sz="1200" b="1" dirty="0">
                <a:latin typeface="標楷體" panose="03000509000000000000" pitchFamily="65" charset="-120"/>
                <a:ea typeface="標楷體" panose="03000509000000000000" pitchFamily="65" charset="-120"/>
              </a:rPr>
              <a:t>110</a:t>
            </a:r>
            <a:r>
              <a:rPr lang="zh-TW" altLang="zh-TW" sz="1200" b="1" dirty="0">
                <a:latin typeface="標楷體" panose="03000509000000000000" pitchFamily="65" charset="-120"/>
                <a:ea typeface="標楷體" panose="03000509000000000000" pitchFamily="65" charset="-120"/>
              </a:rPr>
              <a:t>年</a:t>
            </a:r>
            <a:r>
              <a:rPr lang="en-US" altLang="zh-TW" sz="1200" b="1" dirty="0">
                <a:latin typeface="標楷體" panose="03000509000000000000" pitchFamily="65" charset="-120"/>
                <a:ea typeface="標楷體" panose="03000509000000000000" pitchFamily="65" charset="-120"/>
              </a:rPr>
              <a:t>3</a:t>
            </a:r>
            <a:r>
              <a:rPr lang="zh-TW" altLang="zh-TW" sz="1200" b="1" dirty="0">
                <a:latin typeface="標楷體" panose="03000509000000000000" pitchFamily="65" charset="-120"/>
                <a:ea typeface="標楷體" panose="03000509000000000000" pitchFamily="65" charset="-120"/>
              </a:rPr>
              <a:t>月</a:t>
            </a:r>
            <a:r>
              <a:rPr lang="en-US" altLang="zh-TW" sz="1200" b="1" dirty="0">
                <a:latin typeface="標楷體" panose="03000509000000000000" pitchFamily="65" charset="-120"/>
                <a:ea typeface="標楷體" panose="03000509000000000000" pitchFamily="65" charset="-120"/>
              </a:rPr>
              <a:t>27</a:t>
            </a:r>
            <a:r>
              <a:rPr lang="zh-TW" altLang="zh-TW" sz="1200" b="1" dirty="0">
                <a:latin typeface="標楷體" panose="03000509000000000000" pitchFamily="65" charset="-120"/>
                <a:ea typeface="標楷體" panose="03000509000000000000" pitchFamily="65" charset="-120"/>
              </a:rPr>
              <a:t>日下午</a:t>
            </a:r>
            <a:r>
              <a:rPr lang="en-US" altLang="zh-TW" sz="1200" b="1" dirty="0">
                <a:latin typeface="標楷體" panose="03000509000000000000" pitchFamily="65" charset="-120"/>
                <a:ea typeface="標楷體" panose="03000509000000000000" pitchFamily="65" charset="-120"/>
              </a:rPr>
              <a:t>4</a:t>
            </a:r>
            <a:r>
              <a:rPr lang="zh-TW" altLang="zh-TW" sz="1200" b="1" dirty="0">
                <a:latin typeface="標楷體" panose="03000509000000000000" pitchFamily="65" charset="-120"/>
                <a:ea typeface="標楷體" panose="03000509000000000000" pitchFamily="65" charset="-120"/>
              </a:rPr>
              <a:t>時</a:t>
            </a:r>
            <a:r>
              <a:rPr lang="zh-TW" altLang="zh-TW" sz="1200" b="1" dirty="0" smtClean="0">
                <a:latin typeface="標楷體" panose="03000509000000000000" pitchFamily="65" charset="-120"/>
                <a:ea typeface="標楷體" panose="03000509000000000000" pitchFamily="65" charset="-120"/>
              </a:rPr>
              <a:t>前</a:t>
            </a:r>
            <a:r>
              <a:rPr lang="zh-TW" altLang="en-US" sz="1200" b="1" dirty="0" smtClean="0">
                <a:latin typeface="標楷體" panose="03000509000000000000" pitchFamily="65" charset="-120"/>
                <a:ea typeface="標楷體" panose="03000509000000000000" pitchFamily="65" charset="-120"/>
              </a:rPr>
              <a:t>，線上登記者可於線上報到</a:t>
            </a:r>
            <a:r>
              <a:rPr lang="zh-TW" altLang="zh-TW" sz="1200" b="1" dirty="0" smtClean="0">
                <a:latin typeface="標楷體" panose="03000509000000000000" pitchFamily="65" charset="-120"/>
                <a:ea typeface="標楷體" panose="03000509000000000000" pitchFamily="65" charset="-120"/>
              </a:rPr>
              <a:t>，</a:t>
            </a:r>
            <a:r>
              <a:rPr lang="zh-TW" altLang="zh-TW" sz="1200" b="1" dirty="0">
                <a:latin typeface="標楷體" panose="03000509000000000000" pitchFamily="65" charset="-120"/>
                <a:ea typeface="標楷體" panose="03000509000000000000" pitchFamily="65" charset="-120"/>
              </a:rPr>
              <a:t>逾期未報到者視同放棄</a:t>
            </a:r>
            <a:r>
              <a:rPr lang="zh-TW" altLang="zh-TW" sz="1200" dirty="0">
                <a:latin typeface="標楷體" panose="03000509000000000000" pitchFamily="65" charset="-120"/>
                <a:ea typeface="標楷體" panose="03000509000000000000" pitchFamily="65" charset="-120"/>
              </a:rPr>
              <a:t>，</a:t>
            </a:r>
            <a:r>
              <a:rPr lang="zh-TW" altLang="zh-TW" sz="1200" b="1" dirty="0">
                <a:latin typeface="標楷體" panose="03000509000000000000" pitchFamily="65" charset="-120"/>
                <a:ea typeface="標楷體" panose="03000509000000000000" pitchFamily="65" charset="-120"/>
              </a:rPr>
              <a:t>由備取生依序遞補</a:t>
            </a:r>
            <a:r>
              <a:rPr lang="zh-TW" altLang="zh-TW" sz="1200" dirty="0">
                <a:latin typeface="標楷體" panose="03000509000000000000" pitchFamily="65" charset="-120"/>
                <a:ea typeface="標楷體" panose="03000509000000000000" pitchFamily="65" charset="-120"/>
              </a:rPr>
              <a:t>。遞補之備取生需於同日下午</a:t>
            </a:r>
            <a:r>
              <a:rPr lang="en-US" altLang="zh-TW" sz="1200" dirty="0">
                <a:latin typeface="標楷體" panose="03000509000000000000" pitchFamily="65" charset="-120"/>
                <a:ea typeface="標楷體" panose="03000509000000000000" pitchFamily="65" charset="-120"/>
              </a:rPr>
              <a:t>4</a:t>
            </a:r>
            <a:r>
              <a:rPr lang="zh-TW" altLang="zh-TW" sz="1200" dirty="0">
                <a:latin typeface="標楷體" panose="03000509000000000000" pitchFamily="65" charset="-120"/>
                <a:ea typeface="標楷體" panose="03000509000000000000" pitchFamily="65" charset="-120"/>
              </a:rPr>
              <a:t>時</a:t>
            </a:r>
            <a:r>
              <a:rPr lang="en-US" altLang="zh-TW" sz="1200" dirty="0">
                <a:latin typeface="標楷體" panose="03000509000000000000" pitchFamily="65" charset="-120"/>
                <a:ea typeface="標楷體" panose="03000509000000000000" pitchFamily="65" charset="-120"/>
              </a:rPr>
              <a:t>20</a:t>
            </a:r>
            <a:r>
              <a:rPr lang="zh-TW" altLang="zh-TW" sz="1200" dirty="0">
                <a:latin typeface="標楷體" panose="03000509000000000000" pitchFamily="65" charset="-120"/>
                <a:ea typeface="標楷體" panose="03000509000000000000" pitchFamily="65" charset="-120"/>
              </a:rPr>
              <a:t>分前完成報到，逾期未報到者視同放棄</a:t>
            </a:r>
            <a:r>
              <a:rPr lang="zh-TW" altLang="zh-TW" sz="1200" dirty="0" smtClean="0">
                <a:latin typeface="標楷體" panose="03000509000000000000" pitchFamily="65" charset="-120"/>
                <a:ea typeface="標楷體" panose="03000509000000000000" pitchFamily="65" charset="-120"/>
              </a:rPr>
              <a:t>。</a:t>
            </a:r>
            <a:endParaRPr lang="en-US" altLang="zh-TW" sz="1200" dirty="0" smtClean="0">
              <a:latin typeface="標楷體" panose="03000509000000000000" pitchFamily="65" charset="-120"/>
              <a:ea typeface="標楷體" panose="03000509000000000000" pitchFamily="65" charset="-120"/>
            </a:endParaRPr>
          </a:p>
          <a:p>
            <a:pPr lvl="0">
              <a:buFont typeface="Wingdings" panose="05000000000000000000" pitchFamily="2" charset="2"/>
              <a:buChar char="l"/>
            </a:pPr>
            <a:endParaRPr lang="en-US" altLang="zh-TW" sz="1200" dirty="0" smtClean="0">
              <a:latin typeface="標楷體" panose="03000509000000000000" pitchFamily="65" charset="-120"/>
              <a:ea typeface="標楷體" panose="03000509000000000000" pitchFamily="65" charset="-120"/>
            </a:endParaRPr>
          </a:p>
          <a:p>
            <a:pPr lvl="0">
              <a:buFont typeface="Wingdings" panose="05000000000000000000" pitchFamily="2" charset="2"/>
              <a:buChar char="l"/>
            </a:pPr>
            <a:r>
              <a:rPr lang="zh-TW" altLang="zh-TW" sz="1200" b="1" dirty="0" smtClean="0">
                <a:latin typeface="標楷體" panose="03000509000000000000" pitchFamily="65" charset="-120"/>
                <a:ea typeface="標楷體" panose="03000509000000000000" pitchFamily="65" charset="-120"/>
              </a:rPr>
              <a:t>報到</a:t>
            </a:r>
            <a:r>
              <a:rPr lang="zh-TW" altLang="zh-TW" sz="1200" b="1" dirty="0">
                <a:latin typeface="標楷體" panose="03000509000000000000" pitchFamily="65" charset="-120"/>
                <a:ea typeface="標楷體" panose="03000509000000000000" pitchFamily="65" charset="-120"/>
              </a:rPr>
              <a:t>方式</a:t>
            </a:r>
            <a:r>
              <a:rPr lang="zh-TW" altLang="zh-TW" sz="1200" dirty="0">
                <a:latin typeface="標楷體" panose="03000509000000000000" pitchFamily="65" charset="-120"/>
                <a:ea typeface="標楷體" panose="03000509000000000000" pitchFamily="65" charset="-120"/>
              </a:rPr>
              <a:t>：正取生可於現場報到，或於本市公立幼兒園及非營利幼兒園招生</a:t>
            </a:r>
            <a:r>
              <a:rPr lang="en-US" altLang="zh-TW" sz="1200" dirty="0">
                <a:latin typeface="標楷體" panose="03000509000000000000" pitchFamily="65" charset="-120"/>
                <a:ea typeface="標楷體" panose="03000509000000000000" pitchFamily="65" charset="-120"/>
              </a:rPr>
              <a:t>E</a:t>
            </a:r>
            <a:r>
              <a:rPr lang="zh-TW" altLang="zh-TW" sz="1200" dirty="0">
                <a:latin typeface="標楷體" panose="03000509000000000000" pitchFamily="65" charset="-120"/>
                <a:ea typeface="標楷體" panose="03000509000000000000" pitchFamily="65" charset="-120"/>
              </a:rPr>
              <a:t>化作業系統辦理線上報到；備取生僅限現場報到。採現場報到時，請攜帶線上登記確認單或現場登記確認單辦理報到</a:t>
            </a:r>
            <a:r>
              <a:rPr lang="zh-TW" altLang="zh-TW" sz="1200" dirty="0" smtClean="0">
                <a:latin typeface="標楷體" panose="03000509000000000000" pitchFamily="65" charset="-120"/>
                <a:ea typeface="標楷體" panose="03000509000000000000" pitchFamily="65" charset="-120"/>
              </a:rPr>
              <a:t>。</a:t>
            </a:r>
            <a:endParaRPr lang="en-US" altLang="zh-TW" sz="1200" dirty="0">
              <a:latin typeface="標楷體" panose="03000509000000000000" pitchFamily="65" charset="-120"/>
              <a:ea typeface="標楷體" panose="03000509000000000000" pitchFamily="65" charset="-120"/>
            </a:endParaRPr>
          </a:p>
          <a:p>
            <a:pPr lvl="0">
              <a:buFont typeface="Wingdings" panose="05000000000000000000" pitchFamily="2" charset="2"/>
              <a:buChar char="l"/>
            </a:pPr>
            <a:endParaRPr lang="en-US" altLang="zh-TW" sz="12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l"/>
            </a:pPr>
            <a:r>
              <a:rPr lang="zh-TW" altLang="zh-TW" sz="1200" b="1" dirty="0">
                <a:latin typeface="標楷體" panose="03000509000000000000" pitchFamily="65" charset="-120"/>
                <a:ea typeface="標楷體" panose="03000509000000000000" pitchFamily="65" charset="-120"/>
              </a:rPr>
              <a:t>抽籤及結果公布地點</a:t>
            </a:r>
            <a:r>
              <a:rPr lang="zh-TW" altLang="zh-TW" sz="1200" dirty="0">
                <a:latin typeface="標楷體" panose="03000509000000000000" pitchFamily="65" charset="-120"/>
                <a:ea typeface="標楷體" panose="03000509000000000000" pitchFamily="65" charset="-120"/>
              </a:rPr>
              <a:t>：潭陽非營利幼兒園公佈欄。</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另可於本市公立幼兒園及非營利幼兒園招生</a:t>
            </a:r>
            <a:r>
              <a:rPr lang="en-US" altLang="zh-TW" sz="1200" dirty="0">
                <a:latin typeface="標楷體" panose="03000509000000000000" pitchFamily="65" charset="-120"/>
                <a:ea typeface="標楷體" panose="03000509000000000000" pitchFamily="65" charset="-120"/>
              </a:rPr>
              <a:t>E</a:t>
            </a:r>
            <a:r>
              <a:rPr lang="zh-TW" altLang="zh-TW" sz="1200" dirty="0">
                <a:latin typeface="標楷體" panose="03000509000000000000" pitchFamily="65" charset="-120"/>
                <a:ea typeface="標楷體" panose="03000509000000000000" pitchFamily="65" charset="-120"/>
              </a:rPr>
              <a:t>化作業系統上查詢</a:t>
            </a:r>
            <a:r>
              <a:rPr lang="en-US" altLang="zh-TW" sz="1200" dirty="0">
                <a:latin typeface="標楷體" panose="03000509000000000000" pitchFamily="65" charset="-120"/>
                <a:ea typeface="標楷體" panose="03000509000000000000" pitchFamily="65" charset="-120"/>
              </a:rPr>
              <a:t>)</a:t>
            </a:r>
            <a:endParaRPr lang="zh-TW" altLang="zh-TW" sz="1200" dirty="0">
              <a:latin typeface="標楷體" panose="03000509000000000000" pitchFamily="65" charset="-120"/>
              <a:ea typeface="標楷體" panose="03000509000000000000" pitchFamily="65" charset="-120"/>
            </a:endParaRPr>
          </a:p>
          <a:p>
            <a:pPr lvl="0">
              <a:buFont typeface="Wingdings" panose="05000000000000000000" pitchFamily="2" charset="2"/>
              <a:buChar char="l"/>
            </a:pPr>
            <a:endParaRPr lang="zh-TW" altLang="zh-TW" sz="1200" dirty="0">
              <a:latin typeface="標楷體" panose="03000509000000000000" pitchFamily="65" charset="-120"/>
              <a:ea typeface="標楷體" panose="03000509000000000000" pitchFamily="65" charset="-120"/>
            </a:endParaRPr>
          </a:p>
          <a:p>
            <a:pPr marL="0" lvl="0" indent="0">
              <a:buNone/>
            </a:pPr>
            <a:endParaRPr lang="zh-TW" altLang="zh-TW" sz="1200" dirty="0"/>
          </a:p>
          <a:p>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836712"/>
            <a:ext cx="8229600" cy="580926"/>
          </a:xfrm>
        </p:spPr>
        <p:txBody>
          <a:bodyPr/>
          <a:lstStyle/>
          <a:p>
            <a:r>
              <a:rPr lang="zh-TW" altLang="en-US" sz="3200" b="1" dirty="0" smtClean="0">
                <a:latin typeface="標楷體" panose="03000509000000000000" pitchFamily="65" charset="-120"/>
                <a:ea typeface="標楷體" panose="03000509000000000000" pitchFamily="65" charset="-120"/>
              </a:rPr>
              <a:t>貳、</a:t>
            </a:r>
            <a:r>
              <a:rPr lang="zh-TW" altLang="zh-TW" sz="3200" b="1" dirty="0" smtClean="0">
                <a:latin typeface="標楷體" panose="03000509000000000000" pitchFamily="65" charset="-120"/>
                <a:ea typeface="標楷體" panose="03000509000000000000" pitchFamily="65" charset="-120"/>
              </a:rPr>
              <a:t>第</a:t>
            </a:r>
            <a:r>
              <a:rPr lang="en-US" altLang="zh-TW" sz="3200" b="1" dirty="0" smtClean="0">
                <a:latin typeface="標楷體" panose="03000509000000000000" pitchFamily="65" charset="-120"/>
                <a:ea typeface="標楷體" panose="03000509000000000000" pitchFamily="65" charset="-120"/>
              </a:rPr>
              <a:t>2</a:t>
            </a:r>
            <a:r>
              <a:rPr lang="zh-TW" altLang="zh-TW" sz="3200" b="1" dirty="0" smtClean="0">
                <a:latin typeface="標楷體" panose="03000509000000000000" pitchFamily="65" charset="-120"/>
                <a:ea typeface="標楷體" panose="03000509000000000000" pitchFamily="65" charset="-120"/>
              </a:rPr>
              <a:t>階段</a:t>
            </a:r>
            <a:r>
              <a:rPr lang="zh-TW" altLang="en-US" sz="3200" b="1" dirty="0" smtClean="0">
                <a:latin typeface="標楷體" panose="03000509000000000000" pitchFamily="65" charset="-120"/>
                <a:ea typeface="標楷體" panose="03000509000000000000" pitchFamily="65" charset="-120"/>
              </a:rPr>
              <a:t>招生</a:t>
            </a:r>
            <a:endParaRPr lang="zh-TW" altLang="en-US" sz="32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539552" y="1196752"/>
            <a:ext cx="8229600" cy="4525963"/>
          </a:xfrm>
        </p:spPr>
        <p:txBody>
          <a:bodyPr/>
          <a:lstStyle/>
          <a:p>
            <a:pPr lvl="0">
              <a:lnSpc>
                <a:spcPct val="150000"/>
              </a:lnSpc>
              <a:buFont typeface="Wingdings" panose="05000000000000000000" pitchFamily="2" charset="2"/>
              <a:buChar char="l"/>
            </a:pPr>
            <a:r>
              <a:rPr lang="zh-TW" altLang="zh-TW" sz="1400" b="1" u="sng" dirty="0">
                <a:latin typeface="標楷體" panose="03000509000000000000" pitchFamily="65" charset="-120"/>
                <a:ea typeface="標楷體" panose="03000509000000000000" pitchFamily="65" charset="-120"/>
              </a:rPr>
              <a:t>登記時間：</a:t>
            </a:r>
            <a:endParaRPr lang="en-US" altLang="zh-TW" sz="1400" b="1" u="sng" dirty="0">
              <a:latin typeface="標楷體" panose="03000509000000000000" pitchFamily="65" charset="-120"/>
              <a:ea typeface="標楷體" panose="03000509000000000000" pitchFamily="65" charset="-120"/>
            </a:endParaRPr>
          </a:p>
          <a:p>
            <a:pPr lvl="0">
              <a:lnSpc>
                <a:spcPct val="150000"/>
              </a:lnSpc>
              <a:buFont typeface="+mj-lt"/>
              <a:buAutoNum type="arabicPeriod"/>
            </a:pPr>
            <a:r>
              <a:rPr lang="zh-TW" altLang="zh-TW" sz="1400" dirty="0">
                <a:latin typeface="標楷體" panose="03000509000000000000" pitchFamily="65" charset="-120"/>
                <a:ea typeface="標楷體" panose="03000509000000000000" pitchFamily="65" charset="-120"/>
              </a:rPr>
              <a:t>現場登記：</a:t>
            </a:r>
            <a:r>
              <a:rPr lang="en-US" altLang="zh-TW" sz="1400" b="1" dirty="0">
                <a:latin typeface="標楷體" panose="03000509000000000000" pitchFamily="65" charset="-120"/>
                <a:ea typeface="標楷體" panose="03000509000000000000" pitchFamily="65" charset="-120"/>
              </a:rPr>
              <a:t>110</a:t>
            </a:r>
            <a:r>
              <a:rPr lang="zh-TW" altLang="zh-TW" sz="1400" b="1" dirty="0">
                <a:latin typeface="標楷體" panose="03000509000000000000" pitchFamily="65" charset="-120"/>
                <a:ea typeface="標楷體" panose="03000509000000000000" pitchFamily="65" charset="-120"/>
              </a:rPr>
              <a:t>年</a:t>
            </a:r>
            <a:r>
              <a:rPr lang="en-US" altLang="zh-TW" sz="1400" b="1" dirty="0">
                <a:latin typeface="標楷體" panose="03000509000000000000" pitchFamily="65" charset="-120"/>
                <a:ea typeface="標楷體" panose="03000509000000000000" pitchFamily="65" charset="-120"/>
              </a:rPr>
              <a:t>3</a:t>
            </a:r>
            <a:r>
              <a:rPr lang="zh-TW" altLang="zh-TW" sz="1400" b="1" dirty="0">
                <a:latin typeface="標楷體" panose="03000509000000000000" pitchFamily="65" charset="-120"/>
                <a:ea typeface="標楷體" panose="03000509000000000000" pitchFamily="65" charset="-120"/>
              </a:rPr>
              <a:t>月</a:t>
            </a:r>
            <a:r>
              <a:rPr lang="en-US" altLang="zh-TW" sz="1400" b="1" dirty="0" smtClean="0">
                <a:latin typeface="標楷體" panose="03000509000000000000" pitchFamily="65" charset="-120"/>
                <a:ea typeface="標楷體" panose="03000509000000000000" pitchFamily="65" charset="-120"/>
              </a:rPr>
              <a:t>29</a:t>
            </a:r>
            <a:r>
              <a:rPr lang="zh-TW" altLang="zh-TW" sz="1400" b="1" dirty="0" smtClean="0">
                <a:latin typeface="標楷體" panose="03000509000000000000" pitchFamily="65" charset="-120"/>
                <a:ea typeface="標楷體" panose="03000509000000000000" pitchFamily="65" charset="-120"/>
              </a:rPr>
              <a:t>日</a:t>
            </a:r>
            <a:r>
              <a:rPr lang="en-US" altLang="zh-TW" sz="1400" dirty="0">
                <a:latin typeface="標楷體" panose="03000509000000000000" pitchFamily="65" charset="-120"/>
                <a:ea typeface="標楷體" panose="03000509000000000000" pitchFamily="65" charset="-120"/>
              </a:rPr>
              <a:t>(</a:t>
            </a:r>
            <a:r>
              <a:rPr lang="zh-TW" altLang="zh-TW" sz="1400" dirty="0">
                <a:latin typeface="標楷體" panose="03000509000000000000" pitchFamily="65" charset="-120"/>
                <a:ea typeface="標楷體" panose="03000509000000000000" pitchFamily="65" charset="-120"/>
              </a:rPr>
              <a:t>星期一</a:t>
            </a:r>
            <a:r>
              <a:rPr lang="en-US" altLang="zh-TW" sz="1400" dirty="0">
                <a:latin typeface="標楷體" panose="03000509000000000000" pitchFamily="65" charset="-120"/>
                <a:ea typeface="標楷體" panose="03000509000000000000" pitchFamily="65" charset="-120"/>
              </a:rPr>
              <a:t>)</a:t>
            </a:r>
            <a:r>
              <a:rPr lang="zh-TW" altLang="zh-TW" sz="1400" dirty="0">
                <a:latin typeface="標楷體" panose="03000509000000000000" pitchFamily="65" charset="-120"/>
                <a:ea typeface="標楷體" panose="03000509000000000000" pitchFamily="65" charset="-120"/>
              </a:rPr>
              <a:t>至</a:t>
            </a:r>
            <a:r>
              <a:rPr lang="en-US" altLang="zh-TW" sz="1400" b="1" dirty="0">
                <a:latin typeface="標楷體" panose="03000509000000000000" pitchFamily="65" charset="-120"/>
                <a:ea typeface="標楷體" panose="03000509000000000000" pitchFamily="65" charset="-120"/>
              </a:rPr>
              <a:t>110</a:t>
            </a:r>
            <a:r>
              <a:rPr lang="zh-TW" altLang="zh-TW" sz="1400" b="1" dirty="0" smtClean="0">
                <a:latin typeface="標楷體" panose="03000509000000000000" pitchFamily="65" charset="-120"/>
                <a:ea typeface="標楷體" panose="03000509000000000000" pitchFamily="65" charset="-120"/>
              </a:rPr>
              <a:t>年</a:t>
            </a:r>
            <a:r>
              <a:rPr lang="en-US" altLang="zh-TW" sz="1400" b="1" dirty="0" smtClean="0">
                <a:latin typeface="標楷體" panose="03000509000000000000" pitchFamily="65" charset="-120"/>
                <a:ea typeface="標楷體" panose="03000509000000000000" pitchFamily="65" charset="-120"/>
              </a:rPr>
              <a:t>4</a:t>
            </a:r>
            <a:r>
              <a:rPr lang="zh-TW" altLang="zh-TW" sz="1400" b="1" dirty="0" smtClean="0">
                <a:latin typeface="標楷體" panose="03000509000000000000" pitchFamily="65" charset="-120"/>
                <a:ea typeface="標楷體" panose="03000509000000000000" pitchFamily="65" charset="-120"/>
              </a:rPr>
              <a:t>月</a:t>
            </a:r>
            <a:r>
              <a:rPr lang="en-US" altLang="zh-TW" sz="1400" b="1" dirty="0" smtClean="0">
                <a:latin typeface="標楷體" panose="03000509000000000000" pitchFamily="65" charset="-120"/>
                <a:ea typeface="標楷體" panose="03000509000000000000" pitchFamily="65" charset="-120"/>
              </a:rPr>
              <a:t>10</a:t>
            </a:r>
            <a:r>
              <a:rPr lang="zh-TW" altLang="zh-TW" sz="1400" b="1" dirty="0" smtClean="0">
                <a:latin typeface="標楷體" panose="03000509000000000000" pitchFamily="65" charset="-120"/>
                <a:ea typeface="標楷體" panose="03000509000000000000" pitchFamily="65" charset="-120"/>
              </a:rPr>
              <a:t>日</a:t>
            </a:r>
            <a:r>
              <a:rPr lang="en-US" altLang="zh-TW" sz="1400" dirty="0">
                <a:latin typeface="標楷體" panose="03000509000000000000" pitchFamily="65" charset="-120"/>
                <a:ea typeface="標楷體" panose="03000509000000000000" pitchFamily="65" charset="-120"/>
              </a:rPr>
              <a:t>(</a:t>
            </a:r>
            <a:r>
              <a:rPr lang="zh-TW" altLang="zh-TW" sz="1400" dirty="0">
                <a:latin typeface="標楷體" panose="03000509000000000000" pitchFamily="65" charset="-120"/>
                <a:ea typeface="標楷體" panose="03000509000000000000" pitchFamily="65" charset="-120"/>
              </a:rPr>
              <a:t>星期六</a:t>
            </a:r>
            <a:r>
              <a:rPr lang="en-US" altLang="zh-TW" sz="1400" dirty="0">
                <a:latin typeface="標楷體" panose="03000509000000000000" pitchFamily="65" charset="-120"/>
                <a:ea typeface="標楷體" panose="03000509000000000000" pitchFamily="65" charset="-120"/>
              </a:rPr>
              <a:t>)</a:t>
            </a:r>
            <a:r>
              <a:rPr lang="zh-TW" altLang="zh-TW" sz="1400" dirty="0">
                <a:latin typeface="標楷體" panose="03000509000000000000" pitchFamily="65" charset="-120"/>
                <a:ea typeface="標楷體" panose="03000509000000000000" pitchFamily="65" charset="-120"/>
              </a:rPr>
              <a:t>中午</a:t>
            </a:r>
            <a:r>
              <a:rPr lang="en-US" altLang="zh-TW" sz="1400" dirty="0">
                <a:latin typeface="標楷體" panose="03000509000000000000" pitchFamily="65" charset="-120"/>
                <a:ea typeface="標楷體" panose="03000509000000000000" pitchFamily="65" charset="-120"/>
              </a:rPr>
              <a:t>12</a:t>
            </a:r>
            <a:r>
              <a:rPr lang="zh-TW" altLang="zh-TW" sz="1400" dirty="0">
                <a:latin typeface="標楷體" panose="03000509000000000000" pitchFamily="65" charset="-120"/>
                <a:ea typeface="標楷體" panose="03000509000000000000" pitchFamily="65" charset="-120"/>
              </a:rPr>
              <a:t>時止，</a:t>
            </a:r>
            <a:r>
              <a:rPr lang="zh-TW" altLang="zh-TW" sz="1400" b="1" dirty="0">
                <a:latin typeface="標楷體" panose="03000509000000000000" pitchFamily="65" charset="-120"/>
                <a:ea typeface="標楷體" panose="03000509000000000000" pitchFamily="65" charset="-120"/>
              </a:rPr>
              <a:t>上課日僅</a:t>
            </a:r>
            <a:r>
              <a:rPr lang="zh-TW" altLang="zh-TW" sz="1400" b="1" dirty="0" smtClean="0">
                <a:latin typeface="標楷體" panose="03000509000000000000" pitchFamily="65" charset="-120"/>
                <a:ea typeface="標楷體" panose="03000509000000000000" pitchFamily="65" charset="-120"/>
              </a:rPr>
              <a:t>開放</a:t>
            </a:r>
            <a:r>
              <a:rPr lang="zh-TW" altLang="en-US" sz="1400" b="1" dirty="0" smtClean="0">
                <a:latin typeface="標楷體" panose="03000509000000000000" pitchFamily="65" charset="-120"/>
                <a:ea typeface="標楷體" panose="03000509000000000000" pitchFamily="65" charset="-120"/>
              </a:rPr>
              <a:t>上午</a:t>
            </a:r>
            <a:r>
              <a:rPr lang="en-US" altLang="zh-TW" sz="1400" b="1" dirty="0" smtClean="0">
                <a:latin typeface="標楷體" panose="03000509000000000000" pitchFamily="65" charset="-120"/>
                <a:ea typeface="標楷體" panose="03000509000000000000" pitchFamily="65" charset="-120"/>
              </a:rPr>
              <a:t>8</a:t>
            </a:r>
            <a:r>
              <a:rPr lang="zh-TW" altLang="en-US" sz="1400" b="1" dirty="0" smtClean="0">
                <a:latin typeface="標楷體" panose="03000509000000000000" pitchFamily="65" charset="-120"/>
                <a:ea typeface="標楷體" panose="03000509000000000000" pitchFamily="65" charset="-120"/>
              </a:rPr>
              <a:t>點至</a:t>
            </a:r>
            <a:r>
              <a:rPr lang="en-US" altLang="zh-TW" sz="1400" b="1" dirty="0" smtClean="0">
                <a:latin typeface="標楷體" panose="03000509000000000000" pitchFamily="65" charset="-120"/>
                <a:ea typeface="標楷體" panose="03000509000000000000" pitchFamily="65" charset="-120"/>
              </a:rPr>
              <a:t>9</a:t>
            </a:r>
            <a:r>
              <a:rPr lang="zh-TW" altLang="en-US" sz="1400" b="1" dirty="0" smtClean="0">
                <a:latin typeface="標楷體" panose="03000509000000000000" pitchFamily="65" charset="-120"/>
                <a:ea typeface="標楷體" panose="03000509000000000000" pitchFamily="65" charset="-120"/>
              </a:rPr>
              <a:t>點，</a:t>
            </a:r>
            <a:r>
              <a:rPr lang="zh-TW" altLang="zh-TW" sz="1400" b="1" dirty="0" smtClean="0">
                <a:latin typeface="標楷體" panose="03000509000000000000" pitchFamily="65" charset="-120"/>
                <a:ea typeface="標楷體" panose="03000509000000000000" pitchFamily="65" charset="-120"/>
              </a:rPr>
              <a:t>下午</a:t>
            </a:r>
            <a:r>
              <a:rPr lang="en-US" altLang="zh-TW" sz="1400" b="1" dirty="0" smtClean="0">
                <a:latin typeface="標楷體" panose="03000509000000000000" pitchFamily="65" charset="-120"/>
                <a:ea typeface="標楷體" panose="03000509000000000000" pitchFamily="65" charset="-120"/>
              </a:rPr>
              <a:t>4</a:t>
            </a:r>
            <a:r>
              <a:rPr lang="zh-TW" altLang="zh-TW" sz="1400" b="1" dirty="0" smtClean="0">
                <a:latin typeface="標楷體" panose="03000509000000000000" pitchFamily="65" charset="-120"/>
                <a:ea typeface="標楷體" panose="03000509000000000000" pitchFamily="65" charset="-120"/>
              </a:rPr>
              <a:t>點</a:t>
            </a:r>
            <a:r>
              <a:rPr lang="zh-TW" altLang="zh-TW" sz="1400" b="1" dirty="0">
                <a:latin typeface="標楷體" panose="03000509000000000000" pitchFamily="65" charset="-120"/>
                <a:ea typeface="標楷體" panose="03000509000000000000" pitchFamily="65" charset="-120"/>
              </a:rPr>
              <a:t>至</a:t>
            </a:r>
            <a:r>
              <a:rPr lang="en-US" altLang="zh-TW" sz="1400" b="1" dirty="0">
                <a:latin typeface="標楷體" panose="03000509000000000000" pitchFamily="65" charset="-120"/>
                <a:ea typeface="標楷體" panose="03000509000000000000" pitchFamily="65" charset="-120"/>
              </a:rPr>
              <a:t>5</a:t>
            </a:r>
            <a:r>
              <a:rPr lang="zh-TW" altLang="zh-TW" sz="1400" b="1" dirty="0">
                <a:latin typeface="標楷體" panose="03000509000000000000" pitchFamily="65" charset="-120"/>
                <a:ea typeface="標楷體" panose="03000509000000000000" pitchFamily="65" charset="-120"/>
              </a:rPr>
              <a:t>點現場</a:t>
            </a:r>
            <a:r>
              <a:rPr lang="zh-TW" altLang="zh-TW" sz="1400" b="1" dirty="0" smtClean="0">
                <a:latin typeface="標楷體" panose="03000509000000000000" pitchFamily="65" charset="-120"/>
                <a:ea typeface="標楷體" panose="03000509000000000000" pitchFamily="65" charset="-120"/>
              </a:rPr>
              <a:t>登記</a:t>
            </a:r>
            <a:r>
              <a:rPr lang="zh-TW" altLang="en-US" sz="1400" dirty="0" smtClean="0">
                <a:latin typeface="標楷體" panose="03000509000000000000" pitchFamily="65" charset="-120"/>
                <a:ea typeface="標楷體" panose="03000509000000000000" pitchFamily="65" charset="-120"/>
              </a:rPr>
              <a:t>，</a:t>
            </a:r>
            <a:r>
              <a:rPr lang="en-US" altLang="zh-TW" sz="1400" dirty="0">
                <a:latin typeface="標楷體" panose="03000509000000000000" pitchFamily="65" charset="-120"/>
                <a:ea typeface="標楷體" panose="03000509000000000000" pitchFamily="65" charset="-120"/>
              </a:rPr>
              <a:t> </a:t>
            </a:r>
            <a:r>
              <a:rPr lang="en-US" altLang="zh-TW" sz="1400" b="1" dirty="0">
                <a:latin typeface="標楷體" panose="03000509000000000000" pitchFamily="65" charset="-120"/>
                <a:ea typeface="標楷體" panose="03000509000000000000" pitchFamily="65" charset="-120"/>
              </a:rPr>
              <a:t>4</a:t>
            </a:r>
            <a:r>
              <a:rPr lang="zh-TW" altLang="zh-TW" sz="1400" b="1" dirty="0">
                <a:latin typeface="標楷體" panose="03000509000000000000" pitchFamily="65" charset="-120"/>
                <a:ea typeface="標楷體" panose="03000509000000000000" pitchFamily="65" charset="-120"/>
              </a:rPr>
              <a:t>月</a:t>
            </a:r>
            <a:r>
              <a:rPr lang="en-US" altLang="zh-TW" sz="1400" b="1" dirty="0">
                <a:latin typeface="標楷體" panose="03000509000000000000" pitchFamily="65" charset="-120"/>
                <a:ea typeface="標楷體" panose="03000509000000000000" pitchFamily="65" charset="-120"/>
              </a:rPr>
              <a:t>2</a:t>
            </a:r>
            <a:r>
              <a:rPr lang="zh-TW" altLang="zh-TW" sz="1400" b="1" dirty="0">
                <a:latin typeface="標楷體" panose="03000509000000000000" pitchFamily="65" charset="-120"/>
                <a:ea typeface="標楷體" panose="03000509000000000000" pitchFamily="65" charset="-120"/>
              </a:rPr>
              <a:t>日至</a:t>
            </a:r>
            <a:r>
              <a:rPr lang="en-US" altLang="zh-TW" sz="1400" b="1" dirty="0">
                <a:latin typeface="標楷體" panose="03000509000000000000" pitchFamily="65" charset="-120"/>
                <a:ea typeface="標楷體" panose="03000509000000000000" pitchFamily="65" charset="-120"/>
              </a:rPr>
              <a:t>4</a:t>
            </a:r>
            <a:r>
              <a:rPr lang="zh-TW" altLang="zh-TW" sz="1400" b="1" dirty="0">
                <a:latin typeface="標楷體" panose="03000509000000000000" pitchFamily="65" charset="-120"/>
                <a:ea typeface="標楷體" panose="03000509000000000000" pitchFamily="65" charset="-120"/>
              </a:rPr>
              <a:t>月</a:t>
            </a:r>
            <a:r>
              <a:rPr lang="en-US" altLang="zh-TW" sz="1400" b="1" dirty="0">
                <a:latin typeface="標楷體" panose="03000509000000000000" pitchFamily="65" charset="-120"/>
                <a:ea typeface="標楷體" panose="03000509000000000000" pitchFamily="65" charset="-120"/>
              </a:rPr>
              <a:t>5</a:t>
            </a:r>
            <a:r>
              <a:rPr lang="zh-TW" altLang="zh-TW" sz="1400" b="1" dirty="0">
                <a:latin typeface="標楷體" panose="03000509000000000000" pitchFamily="65" charset="-120"/>
                <a:ea typeface="標楷體" panose="03000509000000000000" pitchFamily="65" charset="-120"/>
              </a:rPr>
              <a:t>日</a:t>
            </a:r>
            <a:r>
              <a:rPr lang="zh-TW" altLang="zh-TW" sz="1400" b="1" dirty="0">
                <a:solidFill>
                  <a:srgbClr val="FF0000"/>
                </a:solidFill>
                <a:latin typeface="標楷體" panose="03000509000000000000" pitchFamily="65" charset="-120"/>
                <a:ea typeface="標楷體" panose="03000509000000000000" pitchFamily="65" charset="-120"/>
              </a:rPr>
              <a:t>無</a:t>
            </a:r>
            <a:r>
              <a:rPr lang="zh-TW" altLang="zh-TW" sz="1400" b="1" dirty="0">
                <a:latin typeface="標楷體" panose="03000509000000000000" pitchFamily="65" charset="-120"/>
                <a:ea typeface="標楷體" panose="03000509000000000000" pitchFamily="65" charset="-120"/>
              </a:rPr>
              <a:t>開放現場</a:t>
            </a:r>
            <a:r>
              <a:rPr lang="zh-TW" altLang="zh-TW" sz="1400" b="1" dirty="0" smtClean="0">
                <a:latin typeface="標楷體" panose="03000509000000000000" pitchFamily="65" charset="-120"/>
                <a:ea typeface="標楷體" panose="03000509000000000000" pitchFamily="65" charset="-120"/>
              </a:rPr>
              <a:t>登記</a:t>
            </a:r>
            <a:r>
              <a:rPr lang="zh-TW" altLang="en-US" sz="1400" b="1" dirty="0" smtClean="0">
                <a:latin typeface="標楷體" panose="03000509000000000000" pitchFamily="65" charset="-120"/>
                <a:ea typeface="標楷體" panose="03000509000000000000" pitchFamily="65" charset="-120"/>
              </a:rPr>
              <a:t>，</a:t>
            </a:r>
            <a:r>
              <a:rPr lang="zh-TW" altLang="en-US" sz="1400" b="1" u="sng" dirty="0" smtClean="0">
                <a:solidFill>
                  <a:srgbClr val="FF0000"/>
                </a:solidFill>
                <a:latin typeface="標楷體" panose="03000509000000000000" pitchFamily="65" charset="-120"/>
                <a:ea typeface="標楷體" panose="03000509000000000000" pitchFamily="65" charset="-120"/>
              </a:rPr>
              <a:t>請由福潭路幼兒園校門進入</a:t>
            </a:r>
            <a:r>
              <a:rPr lang="zh-TW" altLang="zh-TW" sz="1400" dirty="0" smtClean="0">
                <a:latin typeface="標楷體" panose="03000509000000000000" pitchFamily="65" charset="-120"/>
                <a:ea typeface="標楷體" panose="03000509000000000000" pitchFamily="65" charset="-120"/>
              </a:rPr>
              <a:t>。</a:t>
            </a:r>
            <a:endParaRPr lang="en-US" altLang="zh-TW" sz="1400" dirty="0">
              <a:latin typeface="標楷體" panose="03000509000000000000" pitchFamily="65" charset="-120"/>
              <a:ea typeface="標楷體" panose="03000509000000000000" pitchFamily="65" charset="-120"/>
            </a:endParaRPr>
          </a:p>
          <a:p>
            <a:pPr lvl="0">
              <a:lnSpc>
                <a:spcPct val="150000"/>
              </a:lnSpc>
              <a:buFont typeface="+mj-lt"/>
              <a:buAutoNum type="arabicPeriod"/>
            </a:pPr>
            <a:r>
              <a:rPr lang="zh-TW" altLang="zh-TW" sz="1400" dirty="0">
                <a:latin typeface="標楷體" panose="03000509000000000000" pitchFamily="65" charset="-120"/>
                <a:ea typeface="標楷體" panose="03000509000000000000" pitchFamily="65" charset="-120"/>
              </a:rPr>
              <a:t>線上登記：</a:t>
            </a:r>
            <a:r>
              <a:rPr lang="en-US" altLang="zh-TW" sz="1400" b="1" dirty="0">
                <a:latin typeface="標楷體" panose="03000509000000000000" pitchFamily="65" charset="-120"/>
                <a:ea typeface="標楷體" panose="03000509000000000000" pitchFamily="65" charset="-120"/>
              </a:rPr>
              <a:t>110</a:t>
            </a:r>
            <a:r>
              <a:rPr lang="zh-TW" altLang="zh-TW" sz="1400" b="1" dirty="0">
                <a:latin typeface="標楷體" panose="03000509000000000000" pitchFamily="65" charset="-120"/>
                <a:ea typeface="標楷體" panose="03000509000000000000" pitchFamily="65" charset="-120"/>
              </a:rPr>
              <a:t>年</a:t>
            </a:r>
            <a:r>
              <a:rPr lang="en-US" altLang="zh-TW" sz="1400" b="1" dirty="0">
                <a:latin typeface="標楷體" panose="03000509000000000000" pitchFamily="65" charset="-120"/>
                <a:ea typeface="標楷體" panose="03000509000000000000" pitchFamily="65" charset="-120"/>
              </a:rPr>
              <a:t>3</a:t>
            </a:r>
            <a:r>
              <a:rPr lang="zh-TW" altLang="zh-TW" sz="1400" b="1" dirty="0" smtClean="0">
                <a:latin typeface="標楷體" panose="03000509000000000000" pitchFamily="65" charset="-120"/>
                <a:ea typeface="標楷體" panose="03000509000000000000" pitchFamily="65" charset="-120"/>
              </a:rPr>
              <a:t>月</a:t>
            </a:r>
            <a:r>
              <a:rPr lang="en-US" altLang="zh-TW" sz="1400" b="1" dirty="0" smtClean="0">
                <a:latin typeface="標楷體" panose="03000509000000000000" pitchFamily="65" charset="-120"/>
                <a:ea typeface="標楷體" panose="03000509000000000000" pitchFamily="65" charset="-120"/>
              </a:rPr>
              <a:t>28</a:t>
            </a:r>
            <a:r>
              <a:rPr lang="zh-TW" altLang="zh-TW" sz="1400" b="1" dirty="0" smtClean="0">
                <a:latin typeface="標楷體" panose="03000509000000000000" pitchFamily="65" charset="-120"/>
                <a:ea typeface="標楷體" panose="03000509000000000000" pitchFamily="65" charset="-120"/>
              </a:rPr>
              <a:t>日</a:t>
            </a:r>
            <a:r>
              <a:rPr lang="en-US" altLang="zh-TW" sz="1400" dirty="0">
                <a:latin typeface="標楷體" panose="03000509000000000000" pitchFamily="65" charset="-120"/>
                <a:ea typeface="標楷體" panose="03000509000000000000" pitchFamily="65" charset="-120"/>
              </a:rPr>
              <a:t>(</a:t>
            </a:r>
            <a:r>
              <a:rPr lang="zh-TW" altLang="zh-TW" sz="1400" dirty="0">
                <a:latin typeface="標楷體" panose="03000509000000000000" pitchFamily="65" charset="-120"/>
                <a:ea typeface="標楷體" panose="03000509000000000000" pitchFamily="65" charset="-120"/>
              </a:rPr>
              <a:t>星期六</a:t>
            </a:r>
            <a:r>
              <a:rPr lang="en-US" altLang="zh-TW" sz="1400" dirty="0">
                <a:latin typeface="標楷體" panose="03000509000000000000" pitchFamily="65" charset="-120"/>
                <a:ea typeface="標楷體" panose="03000509000000000000" pitchFamily="65" charset="-120"/>
              </a:rPr>
              <a:t>)</a:t>
            </a:r>
            <a:r>
              <a:rPr lang="zh-TW" altLang="zh-TW" sz="1400" b="1" dirty="0">
                <a:latin typeface="標楷體" panose="03000509000000000000" pitchFamily="65" charset="-120"/>
                <a:ea typeface="標楷體" panose="03000509000000000000" pitchFamily="65" charset="-120"/>
              </a:rPr>
              <a:t>上午</a:t>
            </a:r>
            <a:r>
              <a:rPr lang="en-US" altLang="zh-TW" sz="1400" b="1" dirty="0">
                <a:latin typeface="標楷體" panose="03000509000000000000" pitchFamily="65" charset="-120"/>
                <a:ea typeface="標楷體" panose="03000509000000000000" pitchFamily="65" charset="-120"/>
              </a:rPr>
              <a:t>10</a:t>
            </a:r>
            <a:r>
              <a:rPr lang="zh-TW" altLang="zh-TW" sz="1400" b="1" dirty="0">
                <a:latin typeface="標楷體" panose="03000509000000000000" pitchFamily="65" charset="-120"/>
                <a:ea typeface="標楷體" panose="03000509000000000000" pitchFamily="65" charset="-120"/>
              </a:rPr>
              <a:t>時至</a:t>
            </a:r>
            <a:r>
              <a:rPr lang="en-US" altLang="zh-TW" sz="1400" b="1" dirty="0">
                <a:latin typeface="標楷體" panose="03000509000000000000" pitchFamily="65" charset="-120"/>
                <a:ea typeface="標楷體" panose="03000509000000000000" pitchFamily="65" charset="-120"/>
              </a:rPr>
              <a:t>110</a:t>
            </a:r>
            <a:r>
              <a:rPr lang="zh-TW" altLang="zh-TW" sz="1400" b="1" dirty="0" smtClean="0">
                <a:latin typeface="標楷體" panose="03000509000000000000" pitchFamily="65" charset="-120"/>
                <a:ea typeface="標楷體" panose="03000509000000000000" pitchFamily="65" charset="-120"/>
              </a:rPr>
              <a:t>年</a:t>
            </a:r>
            <a:r>
              <a:rPr lang="en-US" altLang="zh-TW" sz="1400" b="1" dirty="0" smtClean="0">
                <a:latin typeface="標楷體" panose="03000509000000000000" pitchFamily="65" charset="-120"/>
                <a:ea typeface="標楷體" panose="03000509000000000000" pitchFamily="65" charset="-120"/>
              </a:rPr>
              <a:t>4</a:t>
            </a:r>
            <a:r>
              <a:rPr lang="zh-TW" altLang="zh-TW" sz="1400" b="1" dirty="0" smtClean="0">
                <a:latin typeface="標楷體" panose="03000509000000000000" pitchFamily="65" charset="-120"/>
                <a:ea typeface="標楷體" panose="03000509000000000000" pitchFamily="65" charset="-120"/>
              </a:rPr>
              <a:t>月</a:t>
            </a:r>
            <a:r>
              <a:rPr lang="en-US" altLang="zh-TW" sz="1400" b="1" dirty="0">
                <a:latin typeface="標楷體" panose="03000509000000000000" pitchFamily="65" charset="-120"/>
                <a:ea typeface="標楷體" panose="03000509000000000000" pitchFamily="65" charset="-120"/>
              </a:rPr>
              <a:t>9</a:t>
            </a:r>
            <a:r>
              <a:rPr lang="zh-TW" altLang="zh-TW" sz="1400" b="1" dirty="0" smtClean="0">
                <a:latin typeface="標楷體" panose="03000509000000000000" pitchFamily="65" charset="-120"/>
                <a:ea typeface="標楷體" panose="03000509000000000000" pitchFamily="65" charset="-120"/>
              </a:rPr>
              <a:t>日</a:t>
            </a:r>
            <a:r>
              <a:rPr lang="en-US" altLang="zh-TW" sz="1400" dirty="0">
                <a:latin typeface="標楷體" panose="03000509000000000000" pitchFamily="65" charset="-120"/>
                <a:ea typeface="標楷體" panose="03000509000000000000" pitchFamily="65" charset="-120"/>
              </a:rPr>
              <a:t>(</a:t>
            </a:r>
            <a:r>
              <a:rPr lang="zh-TW" altLang="zh-TW" sz="1400" dirty="0">
                <a:latin typeface="標楷體" panose="03000509000000000000" pitchFamily="65" charset="-120"/>
                <a:ea typeface="標楷體" panose="03000509000000000000" pitchFamily="65" charset="-120"/>
              </a:rPr>
              <a:t>星期五</a:t>
            </a:r>
            <a:r>
              <a:rPr lang="en-US" altLang="zh-TW" sz="1400" dirty="0">
                <a:latin typeface="標楷體" panose="03000509000000000000" pitchFamily="65" charset="-120"/>
                <a:ea typeface="標楷體" panose="03000509000000000000" pitchFamily="65" charset="-120"/>
              </a:rPr>
              <a:t>)</a:t>
            </a:r>
            <a:r>
              <a:rPr lang="zh-TW" altLang="zh-TW" sz="1400" b="1" dirty="0">
                <a:latin typeface="標楷體" panose="03000509000000000000" pitchFamily="65" charset="-120"/>
                <a:ea typeface="標楷體" panose="03000509000000000000" pitchFamily="65" charset="-120"/>
              </a:rPr>
              <a:t>下午</a:t>
            </a:r>
            <a:r>
              <a:rPr lang="en-US" altLang="zh-TW" sz="1400" b="1" dirty="0">
                <a:latin typeface="標楷體" panose="03000509000000000000" pitchFamily="65" charset="-120"/>
                <a:ea typeface="標楷體" panose="03000509000000000000" pitchFamily="65" charset="-120"/>
              </a:rPr>
              <a:t>11</a:t>
            </a:r>
            <a:r>
              <a:rPr lang="zh-TW" altLang="zh-TW" sz="1400" b="1" dirty="0">
                <a:latin typeface="標楷體" panose="03000509000000000000" pitchFamily="65" charset="-120"/>
                <a:ea typeface="標楷體" panose="03000509000000000000" pitchFamily="65" charset="-120"/>
              </a:rPr>
              <a:t>時</a:t>
            </a:r>
            <a:r>
              <a:rPr lang="en-US" altLang="zh-TW" sz="1400" b="1" dirty="0">
                <a:latin typeface="標楷體" panose="03000509000000000000" pitchFamily="65" charset="-120"/>
                <a:ea typeface="標楷體" panose="03000509000000000000" pitchFamily="65" charset="-120"/>
              </a:rPr>
              <a:t>59</a:t>
            </a:r>
            <a:r>
              <a:rPr lang="zh-TW" altLang="zh-TW" sz="1400" b="1" dirty="0">
                <a:latin typeface="標楷體" panose="03000509000000000000" pitchFamily="65" charset="-120"/>
                <a:ea typeface="標楷體" panose="03000509000000000000" pitchFamily="65" charset="-120"/>
              </a:rPr>
              <a:t>分止</a:t>
            </a:r>
            <a:r>
              <a:rPr lang="zh-TW" altLang="zh-TW" sz="1400" dirty="0" smtClean="0">
                <a:latin typeface="標楷體" panose="03000509000000000000" pitchFamily="65" charset="-120"/>
                <a:ea typeface="標楷體" panose="03000509000000000000" pitchFamily="65" charset="-120"/>
              </a:rPr>
              <a:t>。</a:t>
            </a:r>
            <a:endParaRPr lang="en-US" altLang="zh-TW" sz="1400" dirty="0" smtClean="0">
              <a:latin typeface="標楷體" panose="03000509000000000000" pitchFamily="65" charset="-120"/>
              <a:ea typeface="標楷體" panose="03000509000000000000" pitchFamily="65" charset="-120"/>
            </a:endParaRPr>
          </a:p>
          <a:p>
            <a:pPr lvl="0">
              <a:lnSpc>
                <a:spcPct val="150000"/>
              </a:lnSpc>
              <a:buFont typeface="Wingdings" panose="05000000000000000000" pitchFamily="2" charset="2"/>
              <a:buChar char="l"/>
            </a:pPr>
            <a:r>
              <a:rPr lang="zh-TW" altLang="zh-TW" sz="1400" dirty="0">
                <a:latin typeface="標楷體" panose="03000509000000000000" pitchFamily="65" charset="-120"/>
                <a:ea typeface="標楷體" panose="03000509000000000000" pitchFamily="65" charset="-120"/>
              </a:rPr>
              <a:t>現場登記地點：潭陽非營利幼兒園辦公室</a:t>
            </a:r>
            <a:r>
              <a:rPr lang="en-US" altLang="zh-TW" sz="1400" dirty="0">
                <a:latin typeface="標楷體" panose="03000509000000000000" pitchFamily="65" charset="-120"/>
                <a:ea typeface="標楷體" panose="03000509000000000000" pitchFamily="65" charset="-120"/>
              </a:rPr>
              <a:t>(</a:t>
            </a:r>
            <a:r>
              <a:rPr lang="zh-TW" altLang="zh-TW" sz="1400" dirty="0">
                <a:latin typeface="標楷體" panose="03000509000000000000" pitchFamily="65" charset="-120"/>
                <a:ea typeface="標楷體" panose="03000509000000000000" pitchFamily="65" charset="-120"/>
              </a:rPr>
              <a:t>潭陽路</a:t>
            </a:r>
            <a:r>
              <a:rPr lang="en-US" altLang="zh-TW" sz="1400" dirty="0">
                <a:latin typeface="標楷體" panose="03000509000000000000" pitchFamily="65" charset="-120"/>
                <a:ea typeface="標楷體" panose="03000509000000000000" pitchFamily="65" charset="-120"/>
              </a:rPr>
              <a:t>19</a:t>
            </a:r>
            <a:r>
              <a:rPr lang="zh-TW" altLang="zh-TW" sz="1400" dirty="0">
                <a:latin typeface="標楷體" panose="03000509000000000000" pitchFamily="65" charset="-120"/>
                <a:ea typeface="標楷體" panose="03000509000000000000" pitchFamily="65" charset="-120"/>
              </a:rPr>
              <a:t>號，</a:t>
            </a:r>
            <a:r>
              <a:rPr lang="en-US" altLang="zh-TW" sz="1400" dirty="0">
                <a:latin typeface="標楷體" panose="03000509000000000000" pitchFamily="65" charset="-120"/>
                <a:ea typeface="標楷體" panose="03000509000000000000" pitchFamily="65" charset="-120"/>
              </a:rPr>
              <a:t>D</a:t>
            </a:r>
            <a:r>
              <a:rPr lang="zh-TW" altLang="zh-TW" sz="1400" dirty="0">
                <a:latin typeface="標楷體" panose="03000509000000000000" pitchFamily="65" charset="-120"/>
                <a:ea typeface="標楷體" panose="03000509000000000000" pitchFamily="65" charset="-120"/>
              </a:rPr>
              <a:t>棟</a:t>
            </a:r>
            <a:r>
              <a:rPr lang="en-US" altLang="zh-TW" sz="1400" dirty="0">
                <a:latin typeface="標楷體" panose="03000509000000000000" pitchFamily="65" charset="-120"/>
                <a:ea typeface="標楷體" panose="03000509000000000000" pitchFamily="65" charset="-120"/>
              </a:rPr>
              <a:t>1</a:t>
            </a:r>
            <a:r>
              <a:rPr lang="zh-TW" altLang="zh-TW" sz="1400" dirty="0">
                <a:latin typeface="標楷體" panose="03000509000000000000" pitchFamily="65" charset="-120"/>
                <a:ea typeface="標楷體" panose="03000509000000000000" pitchFamily="65" charset="-120"/>
              </a:rPr>
              <a:t>樓</a:t>
            </a:r>
            <a:r>
              <a:rPr lang="en-US" altLang="zh-TW" sz="1400" dirty="0" smtClean="0">
                <a:latin typeface="標楷體" panose="03000509000000000000" pitchFamily="65" charset="-120"/>
                <a:ea typeface="標楷體" panose="03000509000000000000" pitchFamily="65" charset="-120"/>
              </a:rPr>
              <a:t>)</a:t>
            </a:r>
            <a:endParaRPr lang="zh-TW" altLang="zh-TW" sz="1400" dirty="0">
              <a:latin typeface="標楷體" panose="03000509000000000000" pitchFamily="65" charset="-120"/>
              <a:ea typeface="標楷體" panose="03000509000000000000" pitchFamily="65" charset="-120"/>
            </a:endParaRPr>
          </a:p>
          <a:p>
            <a:pPr lvl="0">
              <a:lnSpc>
                <a:spcPct val="150000"/>
              </a:lnSpc>
              <a:buFont typeface="Wingdings" panose="05000000000000000000" pitchFamily="2" charset="2"/>
              <a:buChar char="l"/>
            </a:pPr>
            <a:r>
              <a:rPr lang="zh-TW" altLang="zh-TW" sz="1400" dirty="0">
                <a:latin typeface="標楷體" panose="03000509000000000000" pitchFamily="65" charset="-120"/>
                <a:ea typeface="標楷體" panose="03000509000000000000" pitchFamily="65" charset="-120"/>
              </a:rPr>
              <a:t>線上登記網址：本市公立幼兒園及非營利幼兒園招生</a:t>
            </a:r>
            <a:r>
              <a:rPr lang="en-US" altLang="zh-TW" sz="1400" dirty="0">
                <a:latin typeface="標楷體" panose="03000509000000000000" pitchFamily="65" charset="-120"/>
                <a:ea typeface="標楷體" panose="03000509000000000000" pitchFamily="65" charset="-120"/>
              </a:rPr>
              <a:t>E</a:t>
            </a:r>
            <a:r>
              <a:rPr lang="zh-TW" altLang="zh-TW" sz="1400" dirty="0">
                <a:latin typeface="標楷體" panose="03000509000000000000" pitchFamily="65" charset="-120"/>
                <a:ea typeface="標楷體" panose="03000509000000000000" pitchFamily="65" charset="-120"/>
              </a:rPr>
              <a:t>化作業系統</a:t>
            </a:r>
            <a:r>
              <a:rPr lang="en-US" altLang="zh-TW" sz="1400" dirty="0">
                <a:latin typeface="標楷體" panose="03000509000000000000" pitchFamily="65" charset="-120"/>
                <a:ea typeface="標楷體" panose="03000509000000000000" pitchFamily="65" charset="-120"/>
              </a:rPr>
              <a:t>(http://kid-online.tc.edu.tw)</a:t>
            </a:r>
            <a:endParaRPr lang="zh-TW" altLang="zh-TW" sz="1400" dirty="0">
              <a:latin typeface="標楷體" panose="03000509000000000000" pitchFamily="65" charset="-120"/>
              <a:ea typeface="標楷體" panose="03000509000000000000" pitchFamily="65" charset="-120"/>
            </a:endParaRPr>
          </a:p>
          <a:p>
            <a:pPr lvl="0">
              <a:lnSpc>
                <a:spcPct val="150000"/>
              </a:lnSpc>
              <a:buFont typeface="Wingdings" panose="05000000000000000000" pitchFamily="2" charset="2"/>
              <a:buChar char="l"/>
            </a:pPr>
            <a:r>
              <a:rPr lang="zh-TW" altLang="zh-TW" sz="1400" dirty="0">
                <a:latin typeface="標楷體" panose="03000509000000000000" pitchFamily="65" charset="-120"/>
                <a:ea typeface="標楷體" panose="03000509000000000000" pitchFamily="65" charset="-120"/>
              </a:rPr>
              <a:t>招收班級數及名額</a:t>
            </a:r>
            <a:r>
              <a:rPr lang="en-US" altLang="zh-TW" sz="1400" dirty="0" smtClean="0">
                <a:latin typeface="標楷體" panose="03000509000000000000" pitchFamily="65" charset="-120"/>
                <a:ea typeface="標楷體" panose="03000509000000000000" pitchFamily="65" charset="-120"/>
              </a:rPr>
              <a:t>:</a:t>
            </a:r>
            <a:r>
              <a:rPr lang="zh-TW" altLang="zh-TW" sz="1400" dirty="0" smtClean="0">
                <a:latin typeface="標楷體" panose="03000509000000000000" pitchFamily="65" charset="-120"/>
                <a:ea typeface="標楷體" panose="03000509000000000000" pitchFamily="65" charset="-120"/>
              </a:rPr>
              <a:t>以</a:t>
            </a:r>
            <a:r>
              <a:rPr lang="zh-TW" altLang="zh-TW" sz="1400" dirty="0">
                <a:latin typeface="標楷體" panose="03000509000000000000" pitchFamily="65" charset="-120"/>
                <a:ea typeface="標楷體" panose="03000509000000000000" pitchFamily="65" charset="-120"/>
              </a:rPr>
              <a:t>第</a:t>
            </a:r>
            <a:r>
              <a:rPr lang="en-US" altLang="zh-TW" sz="1400" dirty="0">
                <a:latin typeface="標楷體" panose="03000509000000000000" pitchFamily="65" charset="-120"/>
                <a:ea typeface="標楷體" panose="03000509000000000000" pitchFamily="65" charset="-120"/>
              </a:rPr>
              <a:t>1</a:t>
            </a:r>
            <a:r>
              <a:rPr lang="zh-TW" altLang="zh-TW" sz="1400" dirty="0">
                <a:latin typeface="標楷體" panose="03000509000000000000" pitchFamily="65" charset="-120"/>
                <a:ea typeface="標楷體" panose="03000509000000000000" pitchFamily="65" charset="-120"/>
              </a:rPr>
              <a:t>階段公告之招收名額扣除第</a:t>
            </a:r>
            <a:r>
              <a:rPr lang="en-US" altLang="zh-TW" sz="1400" dirty="0">
                <a:latin typeface="標楷體" panose="03000509000000000000" pitchFamily="65" charset="-120"/>
                <a:ea typeface="標楷體" panose="03000509000000000000" pitchFamily="65" charset="-120"/>
              </a:rPr>
              <a:t>1</a:t>
            </a:r>
            <a:r>
              <a:rPr lang="zh-TW" altLang="zh-TW" sz="1400" dirty="0">
                <a:latin typeface="標楷體" panose="03000509000000000000" pitchFamily="65" charset="-120"/>
                <a:ea typeface="標楷體" panose="03000509000000000000" pitchFamily="65" charset="-120"/>
              </a:rPr>
              <a:t>階段完成報到錄取幼生人數為準</a:t>
            </a:r>
            <a:r>
              <a:rPr lang="zh-TW" altLang="zh-TW" sz="1400" dirty="0" smtClean="0">
                <a:latin typeface="標楷體" panose="03000509000000000000" pitchFamily="65" charset="-120"/>
                <a:ea typeface="標楷體" panose="03000509000000000000" pitchFamily="65" charset="-120"/>
              </a:rPr>
              <a:t>。</a:t>
            </a:r>
            <a:endParaRPr lang="zh-TW" altLang="zh-TW" sz="1400" dirty="0">
              <a:latin typeface="標楷體" panose="03000509000000000000" pitchFamily="65" charset="-120"/>
              <a:ea typeface="標楷體" panose="03000509000000000000" pitchFamily="65" charset="-120"/>
            </a:endParaRPr>
          </a:p>
          <a:p>
            <a:pPr>
              <a:lnSpc>
                <a:spcPct val="150000"/>
              </a:lnSpc>
              <a:buFont typeface="Wingdings" panose="05000000000000000000" pitchFamily="2" charset="2"/>
              <a:buChar char="l"/>
            </a:pPr>
            <a:r>
              <a:rPr lang="zh-TW" altLang="zh-TW" sz="1400" dirty="0">
                <a:latin typeface="標楷體" panose="03000509000000000000" pitchFamily="65" charset="-120"/>
                <a:ea typeface="標楷體" panose="03000509000000000000" pitchFamily="65" charset="-120"/>
              </a:rPr>
              <a:t>抽籤時間：</a:t>
            </a:r>
            <a:r>
              <a:rPr lang="en-US" altLang="zh-TW" sz="1400" b="1" dirty="0">
                <a:latin typeface="標楷體" panose="03000509000000000000" pitchFamily="65" charset="-120"/>
                <a:ea typeface="標楷體" panose="03000509000000000000" pitchFamily="65" charset="-120"/>
              </a:rPr>
              <a:t>109</a:t>
            </a:r>
            <a:r>
              <a:rPr lang="zh-TW" altLang="zh-TW" sz="1400" b="1" dirty="0">
                <a:latin typeface="標楷體" panose="03000509000000000000" pitchFamily="65" charset="-120"/>
                <a:ea typeface="標楷體" panose="03000509000000000000" pitchFamily="65" charset="-120"/>
              </a:rPr>
              <a:t>年</a:t>
            </a:r>
            <a:r>
              <a:rPr lang="en-US" altLang="zh-TW" sz="1400" b="1" dirty="0">
                <a:latin typeface="標楷體" panose="03000509000000000000" pitchFamily="65" charset="-120"/>
                <a:ea typeface="標楷體" panose="03000509000000000000" pitchFamily="65" charset="-120"/>
              </a:rPr>
              <a:t>4</a:t>
            </a:r>
            <a:r>
              <a:rPr lang="zh-TW" altLang="zh-TW" sz="1400" b="1" dirty="0">
                <a:latin typeface="標楷體" panose="03000509000000000000" pitchFamily="65" charset="-120"/>
                <a:ea typeface="標楷體" panose="03000509000000000000" pitchFamily="65" charset="-120"/>
              </a:rPr>
              <a:t>月</a:t>
            </a:r>
            <a:r>
              <a:rPr lang="en-US" altLang="zh-TW" sz="1400" b="1" dirty="0">
                <a:latin typeface="標楷體" panose="03000509000000000000" pitchFamily="65" charset="-120"/>
                <a:ea typeface="標楷體" panose="03000509000000000000" pitchFamily="65" charset="-120"/>
              </a:rPr>
              <a:t>10</a:t>
            </a:r>
            <a:r>
              <a:rPr lang="zh-TW" altLang="zh-TW" sz="1400" b="1" dirty="0">
                <a:latin typeface="標楷體" panose="03000509000000000000" pitchFamily="65" charset="-120"/>
                <a:ea typeface="標楷體" panose="03000509000000000000" pitchFamily="65" charset="-120"/>
              </a:rPr>
              <a:t>日</a:t>
            </a:r>
            <a:r>
              <a:rPr lang="en-US" altLang="zh-TW" sz="1400" b="1" dirty="0">
                <a:latin typeface="標楷體" panose="03000509000000000000" pitchFamily="65" charset="-120"/>
                <a:ea typeface="標楷體" panose="03000509000000000000" pitchFamily="65" charset="-120"/>
              </a:rPr>
              <a:t>(</a:t>
            </a:r>
            <a:r>
              <a:rPr lang="zh-TW" altLang="zh-TW" sz="1400" b="1" dirty="0">
                <a:latin typeface="標楷體" panose="03000509000000000000" pitchFamily="65" charset="-120"/>
                <a:ea typeface="標楷體" panose="03000509000000000000" pitchFamily="65" charset="-120"/>
              </a:rPr>
              <a:t>星期六</a:t>
            </a:r>
            <a:r>
              <a:rPr lang="en-US" altLang="zh-TW" sz="1400" b="1" dirty="0">
                <a:latin typeface="標楷體" panose="03000509000000000000" pitchFamily="65" charset="-120"/>
                <a:ea typeface="標楷體" panose="03000509000000000000" pitchFamily="65" charset="-120"/>
              </a:rPr>
              <a:t>)</a:t>
            </a:r>
            <a:r>
              <a:rPr lang="zh-TW" altLang="zh-TW" sz="1400" b="1" dirty="0">
                <a:latin typeface="標楷體" panose="03000509000000000000" pitchFamily="65" charset="-120"/>
                <a:ea typeface="標楷體" panose="03000509000000000000" pitchFamily="65" charset="-120"/>
              </a:rPr>
              <a:t>下午</a:t>
            </a:r>
            <a:r>
              <a:rPr lang="en-US" altLang="zh-TW" sz="1400" b="1" dirty="0">
                <a:latin typeface="標楷體" panose="03000509000000000000" pitchFamily="65" charset="-120"/>
                <a:ea typeface="標楷體" panose="03000509000000000000" pitchFamily="65" charset="-120"/>
              </a:rPr>
              <a:t>2</a:t>
            </a:r>
            <a:r>
              <a:rPr lang="zh-TW" altLang="zh-TW" sz="1400" b="1" dirty="0">
                <a:latin typeface="標楷體" panose="03000509000000000000" pitchFamily="65" charset="-120"/>
                <a:ea typeface="標楷體" panose="03000509000000000000" pitchFamily="65" charset="-120"/>
              </a:rPr>
              <a:t>時，將同步於粉專直播抽籤</a:t>
            </a:r>
            <a:r>
              <a:rPr lang="zh-TW" altLang="zh-TW" sz="1400" dirty="0">
                <a:latin typeface="標楷體" panose="03000509000000000000" pitchFamily="65" charset="-120"/>
                <a:ea typeface="標楷體" panose="03000509000000000000" pitchFamily="65" charset="-120"/>
              </a:rPr>
              <a:t>。</a:t>
            </a:r>
          </a:p>
          <a:p>
            <a:pPr lvl="0">
              <a:lnSpc>
                <a:spcPct val="150000"/>
              </a:lnSpc>
              <a:buFont typeface="Wingdings" panose="05000000000000000000" pitchFamily="2" charset="2"/>
              <a:buChar char="l"/>
            </a:pPr>
            <a:r>
              <a:rPr lang="zh-TW" altLang="zh-TW" sz="1400" dirty="0">
                <a:latin typeface="標楷體" panose="03000509000000000000" pitchFamily="65" charset="-120"/>
                <a:ea typeface="標楷體" panose="03000509000000000000" pitchFamily="65" charset="-120"/>
              </a:rPr>
              <a:t>錄取生報到日期及時間：</a:t>
            </a:r>
            <a:r>
              <a:rPr lang="en-US" altLang="zh-TW" sz="1400" b="1" dirty="0">
                <a:latin typeface="標楷體" panose="03000509000000000000" pitchFamily="65" charset="-120"/>
                <a:ea typeface="標楷體" panose="03000509000000000000" pitchFamily="65" charset="-120"/>
              </a:rPr>
              <a:t>110</a:t>
            </a:r>
            <a:r>
              <a:rPr lang="zh-TW" altLang="zh-TW" sz="1400" b="1" dirty="0">
                <a:latin typeface="標楷體" panose="03000509000000000000" pitchFamily="65" charset="-120"/>
                <a:ea typeface="標楷體" panose="03000509000000000000" pitchFamily="65" charset="-120"/>
              </a:rPr>
              <a:t>年</a:t>
            </a:r>
            <a:r>
              <a:rPr lang="en-US" altLang="zh-TW" sz="1400" b="1" dirty="0">
                <a:latin typeface="標楷體" panose="03000509000000000000" pitchFamily="65" charset="-120"/>
                <a:ea typeface="標楷體" panose="03000509000000000000" pitchFamily="65" charset="-120"/>
              </a:rPr>
              <a:t>4</a:t>
            </a:r>
            <a:r>
              <a:rPr lang="zh-TW" altLang="zh-TW" sz="1400" b="1" dirty="0">
                <a:latin typeface="標楷體" panose="03000509000000000000" pitchFamily="65" charset="-120"/>
                <a:ea typeface="標楷體" panose="03000509000000000000" pitchFamily="65" charset="-120"/>
              </a:rPr>
              <a:t>月</a:t>
            </a:r>
            <a:r>
              <a:rPr lang="en-US" altLang="zh-TW" sz="1400" b="1" dirty="0">
                <a:latin typeface="標楷體" panose="03000509000000000000" pitchFamily="65" charset="-120"/>
                <a:ea typeface="標楷體" panose="03000509000000000000" pitchFamily="65" charset="-120"/>
              </a:rPr>
              <a:t>10</a:t>
            </a:r>
            <a:r>
              <a:rPr lang="zh-TW" altLang="zh-TW" sz="1400" b="1" dirty="0">
                <a:latin typeface="標楷體" panose="03000509000000000000" pitchFamily="65" charset="-120"/>
                <a:ea typeface="標楷體" panose="03000509000000000000" pitchFamily="65" charset="-120"/>
              </a:rPr>
              <a:t>日下午</a:t>
            </a:r>
            <a:r>
              <a:rPr lang="en-US" altLang="zh-TW" sz="1400" b="1" dirty="0">
                <a:latin typeface="標楷體" panose="03000509000000000000" pitchFamily="65" charset="-120"/>
                <a:ea typeface="標楷體" panose="03000509000000000000" pitchFamily="65" charset="-120"/>
              </a:rPr>
              <a:t>4</a:t>
            </a:r>
            <a:r>
              <a:rPr lang="zh-TW" altLang="zh-TW" sz="1400" b="1" dirty="0">
                <a:latin typeface="標楷體" panose="03000509000000000000" pitchFamily="65" charset="-120"/>
                <a:ea typeface="標楷體" panose="03000509000000000000" pitchFamily="65" charset="-120"/>
              </a:rPr>
              <a:t>時前，逾期未報到者視同放棄，由備取生依序遞補</a:t>
            </a:r>
            <a:r>
              <a:rPr lang="zh-TW" altLang="zh-TW" sz="1400" dirty="0">
                <a:latin typeface="標楷體" panose="03000509000000000000" pitchFamily="65" charset="-120"/>
                <a:ea typeface="標楷體" panose="03000509000000000000" pitchFamily="65" charset="-120"/>
              </a:rPr>
              <a:t>。遞補之備取生需於同日下午</a:t>
            </a:r>
            <a:r>
              <a:rPr lang="en-US" altLang="zh-TW" sz="1400" dirty="0">
                <a:latin typeface="標楷體" panose="03000509000000000000" pitchFamily="65" charset="-120"/>
                <a:ea typeface="標楷體" panose="03000509000000000000" pitchFamily="65" charset="-120"/>
              </a:rPr>
              <a:t>4</a:t>
            </a:r>
            <a:r>
              <a:rPr lang="zh-TW" altLang="zh-TW" sz="1400" dirty="0">
                <a:latin typeface="標楷體" panose="03000509000000000000" pitchFamily="65" charset="-120"/>
                <a:ea typeface="標楷體" panose="03000509000000000000" pitchFamily="65" charset="-120"/>
              </a:rPr>
              <a:t>時</a:t>
            </a:r>
            <a:r>
              <a:rPr lang="en-US" altLang="zh-TW" sz="1400" dirty="0">
                <a:latin typeface="標楷體" panose="03000509000000000000" pitchFamily="65" charset="-120"/>
                <a:ea typeface="標楷體" panose="03000509000000000000" pitchFamily="65" charset="-120"/>
              </a:rPr>
              <a:t>20</a:t>
            </a:r>
            <a:r>
              <a:rPr lang="zh-TW" altLang="zh-TW" sz="1400" dirty="0">
                <a:latin typeface="標楷體" panose="03000509000000000000" pitchFamily="65" charset="-120"/>
                <a:ea typeface="標楷體" panose="03000509000000000000" pitchFamily="65" charset="-120"/>
              </a:rPr>
              <a:t>分前完成報到，逾期未報到者視同放棄。</a:t>
            </a:r>
          </a:p>
          <a:p>
            <a:pPr lvl="0">
              <a:lnSpc>
                <a:spcPct val="150000"/>
              </a:lnSpc>
              <a:buFont typeface="Wingdings" panose="05000000000000000000" pitchFamily="2" charset="2"/>
              <a:buChar char="l"/>
            </a:pPr>
            <a:r>
              <a:rPr lang="zh-TW" altLang="zh-TW" sz="1400" dirty="0">
                <a:latin typeface="標楷體" panose="03000509000000000000" pitchFamily="65" charset="-120"/>
                <a:ea typeface="標楷體" panose="03000509000000000000" pitchFamily="65" charset="-120"/>
              </a:rPr>
              <a:t>報到方式：正取生可於現場報到，或於本市公立幼兒園及非營利幼兒園招生</a:t>
            </a:r>
            <a:r>
              <a:rPr lang="en-US" altLang="zh-TW" sz="1400" dirty="0">
                <a:latin typeface="標楷體" panose="03000509000000000000" pitchFamily="65" charset="-120"/>
                <a:ea typeface="標楷體" panose="03000509000000000000" pitchFamily="65" charset="-120"/>
              </a:rPr>
              <a:t>E</a:t>
            </a:r>
            <a:r>
              <a:rPr lang="zh-TW" altLang="zh-TW" sz="1400" dirty="0">
                <a:latin typeface="標楷體" panose="03000509000000000000" pitchFamily="65" charset="-120"/>
                <a:ea typeface="標楷體" panose="03000509000000000000" pitchFamily="65" charset="-120"/>
              </a:rPr>
              <a:t>化作業系統辦理線上報到；備取生僅限現場報到。採現場報到時，請攜帶線上登記確認單或現場登記確認單辦理報到。</a:t>
            </a:r>
          </a:p>
          <a:p>
            <a:pPr lvl="0">
              <a:lnSpc>
                <a:spcPct val="150000"/>
              </a:lnSpc>
              <a:buFont typeface="Wingdings" panose="05000000000000000000" pitchFamily="2" charset="2"/>
              <a:buChar char="l"/>
            </a:pPr>
            <a:r>
              <a:rPr lang="zh-TW" altLang="zh-TW" sz="1400" dirty="0">
                <a:latin typeface="標楷體" panose="03000509000000000000" pitchFamily="65" charset="-120"/>
                <a:ea typeface="標楷體" panose="03000509000000000000" pitchFamily="65" charset="-120"/>
              </a:rPr>
              <a:t>抽籤及結果公布地點：潭陽非營利幼兒園公佈欄</a:t>
            </a:r>
            <a:r>
              <a:rPr lang="en-US" altLang="zh-TW" sz="1400" dirty="0">
                <a:latin typeface="標楷體" panose="03000509000000000000" pitchFamily="65" charset="-120"/>
                <a:ea typeface="標楷體" panose="03000509000000000000" pitchFamily="65" charset="-120"/>
              </a:rPr>
              <a:t>(</a:t>
            </a:r>
            <a:r>
              <a:rPr lang="zh-TW" altLang="zh-TW" sz="1400" dirty="0">
                <a:latin typeface="標楷體" panose="03000509000000000000" pitchFamily="65" charset="-120"/>
                <a:ea typeface="標楷體" panose="03000509000000000000" pitchFamily="65" charset="-120"/>
              </a:rPr>
              <a:t>另可於本市公立幼兒園及非營利幼兒園招生</a:t>
            </a:r>
            <a:r>
              <a:rPr lang="en-US" altLang="zh-TW" sz="1400" dirty="0">
                <a:latin typeface="標楷體" panose="03000509000000000000" pitchFamily="65" charset="-120"/>
                <a:ea typeface="標楷體" panose="03000509000000000000" pitchFamily="65" charset="-120"/>
              </a:rPr>
              <a:t>E</a:t>
            </a:r>
            <a:r>
              <a:rPr lang="zh-TW" altLang="zh-TW" sz="1400" dirty="0">
                <a:latin typeface="標楷體" panose="03000509000000000000" pitchFamily="65" charset="-120"/>
                <a:ea typeface="標楷體" panose="03000509000000000000" pitchFamily="65" charset="-120"/>
              </a:rPr>
              <a:t>化作業系統上查詢</a:t>
            </a:r>
            <a:r>
              <a:rPr lang="en-US" altLang="zh-TW" sz="1400" dirty="0">
                <a:latin typeface="標楷體" panose="03000509000000000000" pitchFamily="65" charset="-120"/>
                <a:ea typeface="標楷體" panose="03000509000000000000" pitchFamily="65" charset="-120"/>
              </a:rPr>
              <a:t>)</a:t>
            </a:r>
            <a:endParaRPr lang="zh-TW" altLang="zh-TW" sz="1400" dirty="0">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2660365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836712"/>
            <a:ext cx="8229600" cy="580926"/>
          </a:xfrm>
        </p:spPr>
        <p:txBody>
          <a:bodyPr/>
          <a:lstStyle/>
          <a:p>
            <a:r>
              <a:rPr lang="zh-TW" altLang="en-US" sz="3200" dirty="0" smtClean="0">
                <a:latin typeface="標楷體" panose="03000509000000000000" pitchFamily="65" charset="-120"/>
                <a:ea typeface="標楷體" panose="03000509000000000000" pitchFamily="65" charset="-120"/>
              </a:rPr>
              <a:t>叁、</a:t>
            </a:r>
            <a:r>
              <a:rPr lang="zh-TW" altLang="zh-TW" sz="3200" dirty="0" smtClean="0">
                <a:latin typeface="標楷體" panose="03000509000000000000" pitchFamily="65" charset="-120"/>
                <a:ea typeface="標楷體" panose="03000509000000000000" pitchFamily="65" charset="-120"/>
              </a:rPr>
              <a:t>登記</a:t>
            </a:r>
            <a:r>
              <a:rPr lang="zh-TW" altLang="zh-TW" sz="3200" dirty="0">
                <a:latin typeface="標楷體" panose="03000509000000000000" pitchFamily="65" charset="-120"/>
                <a:ea typeface="標楷體" panose="03000509000000000000" pitchFamily="65" charset="-120"/>
              </a:rPr>
              <a:t>資格及繳納</a:t>
            </a:r>
            <a:r>
              <a:rPr lang="zh-TW" altLang="zh-TW" sz="3200" dirty="0" smtClean="0">
                <a:latin typeface="標楷體" panose="03000509000000000000" pitchFamily="65" charset="-120"/>
                <a:ea typeface="標楷體" panose="03000509000000000000" pitchFamily="65" charset="-120"/>
              </a:rPr>
              <a:t>證件</a:t>
            </a:r>
            <a:r>
              <a:rPr lang="en-US" altLang="zh-TW" sz="3200" dirty="0" smtClean="0">
                <a:latin typeface="標楷體" panose="03000509000000000000" pitchFamily="65" charset="-120"/>
                <a:ea typeface="標楷體" panose="03000509000000000000" pitchFamily="65" charset="-120"/>
              </a:rPr>
              <a:t>(1)</a:t>
            </a:r>
            <a:endParaRPr lang="zh-TW" altLang="en-US" sz="32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pPr marL="0" indent="0">
              <a:buNone/>
            </a:pPr>
            <a:r>
              <a:rPr lang="en-US" altLang="zh-TW" sz="2000" dirty="0" smtClean="0">
                <a:latin typeface="標楷體" panose="03000509000000000000" pitchFamily="65" charset="-120"/>
                <a:ea typeface="標楷體" panose="03000509000000000000" pitchFamily="65" charset="-120"/>
              </a:rPr>
              <a:t>1.</a:t>
            </a:r>
            <a:r>
              <a:rPr lang="zh-TW" altLang="zh-TW" sz="2000" u="sng" dirty="0" smtClean="0">
                <a:latin typeface="標楷體" panose="03000509000000000000" pitchFamily="65" charset="-120"/>
                <a:ea typeface="標楷體" panose="03000509000000000000" pitchFamily="65" charset="-120"/>
              </a:rPr>
              <a:t>需要</a:t>
            </a:r>
            <a:r>
              <a:rPr lang="zh-TW" altLang="zh-TW" sz="2000" u="sng" dirty="0">
                <a:latin typeface="標楷體" panose="03000509000000000000" pitchFamily="65" charset="-120"/>
                <a:ea typeface="標楷體" panose="03000509000000000000" pitchFamily="65" charset="-120"/>
              </a:rPr>
              <a:t>協助幼兒入園順位、資格、設籍規定及應檢具</a:t>
            </a:r>
            <a:r>
              <a:rPr lang="zh-TW" altLang="zh-TW" sz="2000" u="sng" dirty="0" smtClean="0">
                <a:latin typeface="標楷體" panose="03000509000000000000" pitchFamily="65" charset="-120"/>
                <a:ea typeface="標楷體" panose="03000509000000000000" pitchFamily="65" charset="-120"/>
              </a:rPr>
              <a:t>證件</a:t>
            </a:r>
            <a:r>
              <a:rPr lang="en-US" altLang="zh-TW" sz="1200" u="sng" dirty="0" smtClean="0">
                <a:latin typeface="標楷體" panose="03000509000000000000" pitchFamily="65" charset="-120"/>
                <a:ea typeface="標楷體" panose="03000509000000000000" pitchFamily="65" charset="-120"/>
              </a:rPr>
              <a:t>(</a:t>
            </a:r>
            <a:r>
              <a:rPr lang="zh-TW" altLang="en-US" sz="1200" u="sng" dirty="0" smtClean="0">
                <a:latin typeface="標楷體" panose="03000509000000000000" pitchFamily="65" charset="-120"/>
                <a:ea typeface="標楷體" panose="03000509000000000000" pitchFamily="65" charset="-120"/>
              </a:rPr>
              <a:t>可於第</a:t>
            </a:r>
            <a:r>
              <a:rPr lang="en-US" altLang="zh-TW" sz="1200" u="sng" dirty="0" smtClean="0">
                <a:latin typeface="標楷體" panose="03000509000000000000" pitchFamily="65" charset="-120"/>
                <a:ea typeface="標楷體" panose="03000509000000000000" pitchFamily="65" charset="-120"/>
              </a:rPr>
              <a:t>1</a:t>
            </a:r>
            <a:r>
              <a:rPr lang="zh-TW" altLang="en-US" sz="1200" u="sng" dirty="0" smtClean="0">
                <a:latin typeface="標楷體" panose="03000509000000000000" pitchFamily="65" charset="-120"/>
                <a:ea typeface="標楷體" panose="03000509000000000000" pitchFamily="65" charset="-120"/>
              </a:rPr>
              <a:t>階段登記</a:t>
            </a:r>
            <a:r>
              <a:rPr lang="en-US" altLang="zh-TW" sz="1200" u="sng" dirty="0" smtClean="0">
                <a:latin typeface="標楷體" panose="03000509000000000000" pitchFamily="65" charset="-120"/>
                <a:ea typeface="標楷體" panose="03000509000000000000" pitchFamily="65" charset="-120"/>
              </a:rPr>
              <a:t>)</a:t>
            </a:r>
            <a:endParaRPr lang="zh-TW" altLang="zh-TW" sz="1200" u="sng" dirty="0">
              <a:latin typeface="標楷體" panose="03000509000000000000" pitchFamily="65" charset="-120"/>
              <a:ea typeface="標楷體" panose="03000509000000000000" pitchFamily="65" charset="-120"/>
            </a:endParaRPr>
          </a:p>
          <a:p>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3703312255"/>
              </p:ext>
            </p:extLst>
          </p:nvPr>
        </p:nvGraphicFramePr>
        <p:xfrm>
          <a:off x="556642" y="2132856"/>
          <a:ext cx="8030715" cy="3600399"/>
        </p:xfrm>
        <a:graphic>
          <a:graphicData uri="http://schemas.openxmlformats.org/drawingml/2006/table">
            <a:tbl>
              <a:tblPr firstRow="1" firstCol="1" bandRow="1">
                <a:tableStyleId>{5C22544A-7EE6-4342-B048-85BDC9FD1C3A}</a:tableStyleId>
              </a:tblPr>
              <a:tblGrid>
                <a:gridCol w="557443">
                  <a:extLst>
                    <a:ext uri="{9D8B030D-6E8A-4147-A177-3AD203B41FA5}">
                      <a16:colId xmlns:a16="http://schemas.microsoft.com/office/drawing/2014/main" val="20000"/>
                    </a:ext>
                  </a:extLst>
                </a:gridCol>
                <a:gridCol w="3569564">
                  <a:extLst>
                    <a:ext uri="{9D8B030D-6E8A-4147-A177-3AD203B41FA5}">
                      <a16:colId xmlns:a16="http://schemas.microsoft.com/office/drawing/2014/main" val="20001"/>
                    </a:ext>
                  </a:extLst>
                </a:gridCol>
                <a:gridCol w="557443">
                  <a:extLst>
                    <a:ext uri="{9D8B030D-6E8A-4147-A177-3AD203B41FA5}">
                      <a16:colId xmlns:a16="http://schemas.microsoft.com/office/drawing/2014/main" val="20002"/>
                    </a:ext>
                  </a:extLst>
                </a:gridCol>
                <a:gridCol w="3346265">
                  <a:extLst>
                    <a:ext uri="{9D8B030D-6E8A-4147-A177-3AD203B41FA5}">
                      <a16:colId xmlns:a16="http://schemas.microsoft.com/office/drawing/2014/main" val="20003"/>
                    </a:ext>
                  </a:extLst>
                </a:gridCol>
              </a:tblGrid>
              <a:tr h="824931">
                <a:tc>
                  <a:txBody>
                    <a:bodyPr/>
                    <a:lstStyle/>
                    <a:p>
                      <a:pPr algn="ctr">
                        <a:lnSpc>
                          <a:spcPts val="2000"/>
                        </a:lnSpc>
                        <a:spcAft>
                          <a:spcPts val="0"/>
                        </a:spcAft>
                      </a:pPr>
                      <a:r>
                        <a:rPr lang="zh-TW" sz="1400" kern="0">
                          <a:effectLst/>
                          <a:latin typeface="標楷體" panose="03000509000000000000" pitchFamily="65" charset="-120"/>
                          <a:ea typeface="標楷體" panose="03000509000000000000" pitchFamily="65" charset="-120"/>
                        </a:rPr>
                        <a:t>順位</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2000"/>
                        </a:lnSpc>
                        <a:spcAft>
                          <a:spcPts val="0"/>
                        </a:spcAft>
                      </a:pPr>
                      <a:r>
                        <a:rPr lang="zh-TW" sz="1400" kern="0" dirty="0">
                          <a:effectLst/>
                          <a:latin typeface="標楷體" panose="03000509000000000000" pitchFamily="65" charset="-120"/>
                          <a:ea typeface="標楷體" panose="03000509000000000000" pitchFamily="65" charset="-120"/>
                        </a:rPr>
                        <a:t>需要協助幼兒資格</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2000"/>
                        </a:lnSpc>
                        <a:spcAft>
                          <a:spcPts val="0"/>
                        </a:spcAft>
                      </a:pPr>
                      <a:r>
                        <a:rPr lang="zh-TW" sz="1400" kern="0">
                          <a:effectLst/>
                          <a:latin typeface="標楷體" panose="03000509000000000000" pitchFamily="65" charset="-120"/>
                          <a:ea typeface="標楷體" panose="03000509000000000000" pitchFamily="65" charset="-120"/>
                        </a:rPr>
                        <a:t>設籍本市</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2000"/>
                        </a:lnSpc>
                        <a:spcAft>
                          <a:spcPts val="0"/>
                        </a:spcAft>
                      </a:pPr>
                      <a:r>
                        <a:rPr lang="zh-TW" sz="1400" kern="0" dirty="0">
                          <a:effectLst/>
                          <a:latin typeface="標楷體" panose="03000509000000000000" pitchFamily="65" charset="-120"/>
                          <a:ea typeface="標楷體" panose="03000509000000000000" pitchFamily="65" charset="-120"/>
                        </a:rPr>
                        <a:t>應檢具證件</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0"/>
                  </a:ext>
                </a:extLst>
              </a:tr>
              <a:tr h="770964">
                <a:tc>
                  <a:txBody>
                    <a:bodyPr/>
                    <a:lstStyle/>
                    <a:p>
                      <a:pPr algn="ctr">
                        <a:lnSpc>
                          <a:spcPts val="2000"/>
                        </a:lnSpc>
                        <a:spcAft>
                          <a:spcPts val="0"/>
                        </a:spcAft>
                      </a:pPr>
                      <a:r>
                        <a:rPr lang="en-US" sz="1400" kern="0">
                          <a:effectLst/>
                          <a:latin typeface="標楷體" panose="03000509000000000000" pitchFamily="65" charset="-120"/>
                          <a:ea typeface="標楷體" panose="03000509000000000000" pitchFamily="65" charset="-120"/>
                        </a:rPr>
                        <a:t>1</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a:effectLst/>
                          <a:latin typeface="標楷體" panose="03000509000000000000" pitchFamily="65" charset="-120"/>
                          <a:ea typeface="標楷體" panose="03000509000000000000" pitchFamily="65" charset="-120"/>
                        </a:rPr>
                        <a:t>身心障礙</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2000"/>
                        </a:lnSpc>
                        <a:spcAft>
                          <a:spcPts val="0"/>
                        </a:spcAft>
                      </a:pPr>
                      <a:r>
                        <a:rPr lang="zh-TW" sz="1400" kern="0">
                          <a:effectLst/>
                          <a:latin typeface="標楷體" panose="03000509000000000000" pitchFamily="65" charset="-120"/>
                          <a:ea typeface="標楷體" panose="03000509000000000000" pitchFamily="65" charset="-120"/>
                        </a:rPr>
                        <a:t>○</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dirty="0">
                          <a:effectLst/>
                          <a:latin typeface="標楷體" panose="03000509000000000000" pitchFamily="65" charset="-120"/>
                          <a:ea typeface="標楷體" panose="03000509000000000000" pitchFamily="65" charset="-120"/>
                        </a:rPr>
                        <a:t>鑑輔會核發之</a:t>
                      </a:r>
                      <a:r>
                        <a:rPr lang="en-US" sz="1400" kern="0" dirty="0" smtClean="0">
                          <a:effectLst/>
                          <a:latin typeface="標楷體" panose="03000509000000000000" pitchFamily="65" charset="-120"/>
                          <a:ea typeface="標楷體" panose="03000509000000000000" pitchFamily="65" charset="-120"/>
                        </a:rPr>
                        <a:t>1</a:t>
                      </a:r>
                      <a:r>
                        <a:rPr lang="en-US" altLang="zh-TW" sz="1400" kern="0" dirty="0" smtClean="0">
                          <a:effectLst/>
                          <a:latin typeface="標楷體" panose="03000509000000000000" pitchFamily="65" charset="-120"/>
                          <a:ea typeface="標楷體" panose="03000509000000000000" pitchFamily="65" charset="-120"/>
                        </a:rPr>
                        <a:t>10</a:t>
                      </a:r>
                      <a:r>
                        <a:rPr lang="zh-TW" sz="1400" kern="0" dirty="0" smtClean="0">
                          <a:effectLst/>
                          <a:latin typeface="標楷體" panose="03000509000000000000" pitchFamily="65" charset="-120"/>
                          <a:ea typeface="標楷體" panose="03000509000000000000" pitchFamily="65" charset="-120"/>
                        </a:rPr>
                        <a:t>學年</a:t>
                      </a:r>
                      <a:r>
                        <a:rPr lang="zh-TW" sz="1400" kern="0" dirty="0">
                          <a:effectLst/>
                          <a:latin typeface="標楷體" panose="03000509000000000000" pitchFamily="65" charset="-120"/>
                          <a:ea typeface="標楷體" panose="03000509000000000000" pitchFamily="65" charset="-120"/>
                        </a:rPr>
                        <a:t>度入幼兒園鑑定安置結果</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1"/>
                  </a:ext>
                </a:extLst>
              </a:tr>
              <a:tr h="402828">
                <a:tc>
                  <a:txBody>
                    <a:bodyPr/>
                    <a:lstStyle/>
                    <a:p>
                      <a:pPr algn="ctr">
                        <a:lnSpc>
                          <a:spcPts val="2000"/>
                        </a:lnSpc>
                        <a:spcAft>
                          <a:spcPts val="0"/>
                        </a:spcAft>
                      </a:pPr>
                      <a:r>
                        <a:rPr lang="en-US" sz="1400" kern="0">
                          <a:effectLst/>
                          <a:latin typeface="標楷體" panose="03000509000000000000" pitchFamily="65" charset="-120"/>
                          <a:ea typeface="標楷體" panose="03000509000000000000" pitchFamily="65" charset="-120"/>
                        </a:rPr>
                        <a:t>2</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a:effectLst/>
                          <a:latin typeface="標楷體" panose="03000509000000000000" pitchFamily="65" charset="-120"/>
                          <a:ea typeface="標楷體" panose="03000509000000000000" pitchFamily="65" charset="-120"/>
                        </a:rPr>
                        <a:t>中度以上身心障礙者子女</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2000"/>
                        </a:lnSpc>
                        <a:spcAft>
                          <a:spcPts val="0"/>
                        </a:spcAft>
                      </a:pPr>
                      <a:r>
                        <a:rPr lang="zh-TW" sz="1400" kern="0">
                          <a:effectLst/>
                          <a:latin typeface="標楷體" panose="03000509000000000000" pitchFamily="65" charset="-120"/>
                          <a:ea typeface="標楷體" panose="03000509000000000000" pitchFamily="65" charset="-120"/>
                        </a:rPr>
                        <a:t>○</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a:effectLst/>
                          <a:latin typeface="標楷體" panose="03000509000000000000" pitchFamily="65" charset="-120"/>
                          <a:ea typeface="標楷體" panose="03000509000000000000" pitchFamily="65" charset="-120"/>
                        </a:rPr>
                        <a:t>政府核發之身心障礙手冊或證明</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2"/>
                  </a:ext>
                </a:extLst>
              </a:tr>
              <a:tr h="395119">
                <a:tc>
                  <a:txBody>
                    <a:bodyPr/>
                    <a:lstStyle/>
                    <a:p>
                      <a:pPr algn="ctr">
                        <a:lnSpc>
                          <a:spcPts val="2000"/>
                        </a:lnSpc>
                        <a:spcAft>
                          <a:spcPts val="0"/>
                        </a:spcAft>
                      </a:pPr>
                      <a:r>
                        <a:rPr lang="en-US" sz="1400" kern="0">
                          <a:effectLst/>
                          <a:latin typeface="標楷體" panose="03000509000000000000" pitchFamily="65" charset="-120"/>
                          <a:ea typeface="標楷體" panose="03000509000000000000" pitchFamily="65" charset="-120"/>
                        </a:rPr>
                        <a:t>3</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a:effectLst/>
                          <a:latin typeface="標楷體" panose="03000509000000000000" pitchFamily="65" charset="-120"/>
                          <a:ea typeface="標楷體" panose="03000509000000000000" pitchFamily="65" charset="-120"/>
                        </a:rPr>
                        <a:t>低收入戶子女</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2000"/>
                        </a:lnSpc>
                        <a:spcAft>
                          <a:spcPts val="0"/>
                        </a:spcAft>
                      </a:pPr>
                      <a:r>
                        <a:rPr lang="zh-TW" sz="1400" kern="0">
                          <a:effectLst/>
                          <a:latin typeface="標楷體" panose="03000509000000000000" pitchFamily="65" charset="-120"/>
                          <a:ea typeface="標楷體" panose="03000509000000000000" pitchFamily="65" charset="-120"/>
                        </a:rPr>
                        <a:t>○</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a:effectLst/>
                          <a:latin typeface="標楷體" panose="03000509000000000000" pitchFamily="65" charset="-120"/>
                          <a:ea typeface="標楷體" panose="03000509000000000000" pitchFamily="65" charset="-120"/>
                        </a:rPr>
                        <a:t>社政單位列冊有案並取得證明</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3"/>
                  </a:ext>
                </a:extLst>
              </a:tr>
              <a:tr h="400901">
                <a:tc>
                  <a:txBody>
                    <a:bodyPr/>
                    <a:lstStyle/>
                    <a:p>
                      <a:pPr algn="ctr">
                        <a:lnSpc>
                          <a:spcPts val="2000"/>
                        </a:lnSpc>
                        <a:spcAft>
                          <a:spcPts val="0"/>
                        </a:spcAft>
                      </a:pPr>
                      <a:r>
                        <a:rPr lang="en-US" sz="14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a:effectLst/>
                          <a:latin typeface="標楷體" panose="03000509000000000000" pitchFamily="65" charset="-120"/>
                          <a:ea typeface="標楷體" panose="03000509000000000000" pitchFamily="65" charset="-120"/>
                        </a:rPr>
                        <a:t>中低收入戶子女</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2000"/>
                        </a:lnSpc>
                        <a:spcAft>
                          <a:spcPts val="0"/>
                        </a:spcAft>
                      </a:pPr>
                      <a:r>
                        <a:rPr lang="zh-TW" sz="1400" kern="0" dirty="0">
                          <a:effectLst/>
                          <a:latin typeface="標楷體" panose="03000509000000000000" pitchFamily="65" charset="-120"/>
                          <a:ea typeface="標楷體" panose="03000509000000000000" pitchFamily="65" charset="-120"/>
                        </a:rPr>
                        <a:t>○</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a:effectLst/>
                          <a:latin typeface="標楷體" panose="03000509000000000000" pitchFamily="65" charset="-120"/>
                          <a:ea typeface="標楷體" panose="03000509000000000000" pitchFamily="65" charset="-120"/>
                        </a:rPr>
                        <a:t>社政單位列冊有案並取得證明</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4"/>
                  </a:ext>
                </a:extLst>
              </a:tr>
              <a:tr h="393191">
                <a:tc>
                  <a:txBody>
                    <a:bodyPr/>
                    <a:lstStyle/>
                    <a:p>
                      <a:pPr algn="ctr">
                        <a:lnSpc>
                          <a:spcPts val="2000"/>
                        </a:lnSpc>
                        <a:spcAft>
                          <a:spcPts val="0"/>
                        </a:spcAft>
                      </a:pPr>
                      <a:r>
                        <a:rPr lang="en-US" sz="1400" kern="0">
                          <a:effectLst/>
                          <a:latin typeface="標楷體" panose="03000509000000000000" pitchFamily="65" charset="-120"/>
                          <a:ea typeface="標楷體" panose="03000509000000000000" pitchFamily="65" charset="-120"/>
                        </a:rPr>
                        <a:t>5</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a:effectLst/>
                          <a:latin typeface="標楷體" panose="03000509000000000000" pitchFamily="65" charset="-120"/>
                          <a:ea typeface="標楷體" panose="03000509000000000000" pitchFamily="65" charset="-120"/>
                        </a:rPr>
                        <a:t>原住民</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2000"/>
                        </a:lnSpc>
                        <a:spcAft>
                          <a:spcPts val="0"/>
                        </a:spcAft>
                      </a:pPr>
                      <a:r>
                        <a:rPr lang="zh-TW" sz="1400" kern="0">
                          <a:effectLst/>
                          <a:latin typeface="標楷體" panose="03000509000000000000" pitchFamily="65" charset="-120"/>
                          <a:ea typeface="標楷體" panose="03000509000000000000" pitchFamily="65" charset="-120"/>
                        </a:rPr>
                        <a:t>╳</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a:effectLst/>
                          <a:latin typeface="標楷體" panose="03000509000000000000" pitchFamily="65" charset="-120"/>
                          <a:ea typeface="標楷體" panose="03000509000000000000" pitchFamily="65" charset="-120"/>
                        </a:rPr>
                        <a:t>戶口名簿登載為原住民身分</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5"/>
                  </a:ext>
                </a:extLst>
              </a:tr>
              <a:tr h="412465">
                <a:tc>
                  <a:txBody>
                    <a:bodyPr/>
                    <a:lstStyle/>
                    <a:p>
                      <a:pPr algn="ctr">
                        <a:lnSpc>
                          <a:spcPts val="2000"/>
                        </a:lnSpc>
                        <a:spcAft>
                          <a:spcPts val="0"/>
                        </a:spcAft>
                      </a:pPr>
                      <a:r>
                        <a:rPr lang="en-US" sz="1400" kern="0">
                          <a:effectLst/>
                          <a:latin typeface="標楷體" panose="03000509000000000000" pitchFamily="65" charset="-120"/>
                          <a:ea typeface="標楷體" panose="03000509000000000000" pitchFamily="65" charset="-120"/>
                        </a:rPr>
                        <a:t>6</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a:effectLst/>
                          <a:latin typeface="標楷體" panose="03000509000000000000" pitchFamily="65" charset="-120"/>
                          <a:ea typeface="標楷體" panose="03000509000000000000" pitchFamily="65" charset="-120"/>
                        </a:rPr>
                        <a:t>特殊境遇家庭子女</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2000"/>
                        </a:lnSpc>
                        <a:spcAft>
                          <a:spcPts val="0"/>
                        </a:spcAft>
                      </a:pPr>
                      <a:r>
                        <a:rPr lang="zh-TW" sz="1400" kern="0">
                          <a:effectLst/>
                          <a:latin typeface="標楷體" panose="03000509000000000000" pitchFamily="65" charset="-120"/>
                          <a:ea typeface="標楷體" panose="03000509000000000000" pitchFamily="65" charset="-120"/>
                        </a:rPr>
                        <a:t>○</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2000"/>
                        </a:lnSpc>
                        <a:spcAft>
                          <a:spcPts val="0"/>
                        </a:spcAft>
                      </a:pPr>
                      <a:r>
                        <a:rPr lang="zh-TW" sz="1400" kern="0" dirty="0">
                          <a:effectLst/>
                          <a:latin typeface="標楷體" panose="03000509000000000000" pitchFamily="65" charset="-120"/>
                          <a:ea typeface="標楷體" panose="03000509000000000000" pitchFamily="65" charset="-120"/>
                        </a:rPr>
                        <a:t>社政單位列冊有案並取得證明</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47231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04664"/>
            <a:ext cx="8229600" cy="1012974"/>
          </a:xfrm>
        </p:spPr>
        <p:txBody>
          <a:bodyPr/>
          <a:lstStyle/>
          <a:p>
            <a:r>
              <a:rPr lang="zh-TW" altLang="zh-TW" dirty="0"/>
              <a:t/>
            </a:r>
            <a:br>
              <a:rPr lang="zh-TW" altLang="zh-TW" dirty="0"/>
            </a:br>
            <a:endParaRPr lang="zh-TW" altLang="en-US" dirty="0"/>
          </a:p>
        </p:txBody>
      </p:sp>
      <p:sp>
        <p:nvSpPr>
          <p:cNvPr id="3" name="內容版面配置區 2"/>
          <p:cNvSpPr>
            <a:spLocks noGrp="1"/>
          </p:cNvSpPr>
          <p:nvPr>
            <p:ph idx="1"/>
          </p:nvPr>
        </p:nvSpPr>
        <p:spPr>
          <a:xfrm>
            <a:off x="457200" y="1639341"/>
            <a:ext cx="8229600" cy="4525963"/>
          </a:xfrm>
        </p:spPr>
        <p:txBody>
          <a:bodyPr/>
          <a:lstStyle/>
          <a:p>
            <a:pPr marL="0" indent="0">
              <a:buNone/>
            </a:pPr>
            <a:r>
              <a:rPr lang="en-US" altLang="zh-TW" sz="2000" dirty="0" smtClean="0">
                <a:latin typeface="標楷體" panose="03000509000000000000" pitchFamily="65" charset="-120"/>
                <a:ea typeface="標楷體" panose="03000509000000000000" pitchFamily="65" charset="-120"/>
              </a:rPr>
              <a:t>2.</a:t>
            </a:r>
            <a:r>
              <a:rPr lang="zh-TW" altLang="zh-TW" sz="2000" u="sng" dirty="0" smtClean="0">
                <a:latin typeface="標楷體" panose="03000509000000000000" pitchFamily="65" charset="-120"/>
                <a:ea typeface="標楷體" panose="03000509000000000000" pitchFamily="65" charset="-120"/>
              </a:rPr>
              <a:t>優先</a:t>
            </a:r>
            <a:r>
              <a:rPr lang="zh-TW" altLang="zh-TW" sz="2000" u="sng" dirty="0">
                <a:latin typeface="標楷體" panose="03000509000000000000" pitchFamily="65" charset="-120"/>
                <a:ea typeface="標楷體" panose="03000509000000000000" pitchFamily="65" charset="-120"/>
              </a:rPr>
              <a:t>入園幼兒順位、資格、設籍規定及應檢具證件</a:t>
            </a:r>
            <a:r>
              <a:rPr lang="en-US" altLang="zh-TW" sz="2000" dirty="0" smtClean="0">
                <a:latin typeface="標楷體" panose="03000509000000000000" pitchFamily="65" charset="-120"/>
                <a:ea typeface="標楷體" panose="03000509000000000000" pitchFamily="65" charset="-120"/>
              </a:rPr>
              <a:t>:</a:t>
            </a:r>
          </a:p>
          <a:p>
            <a:endParaRPr lang="en-US" altLang="zh-TW" dirty="0" smtClean="0"/>
          </a:p>
          <a:p>
            <a:endParaRPr lang="zh-TW" altLang="en-US" dirty="0"/>
          </a:p>
        </p:txBody>
      </p:sp>
      <p:sp>
        <p:nvSpPr>
          <p:cNvPr id="5" name="矩形 4"/>
          <p:cNvSpPr/>
          <p:nvPr/>
        </p:nvSpPr>
        <p:spPr>
          <a:xfrm>
            <a:off x="997174" y="937651"/>
            <a:ext cx="6984776" cy="584775"/>
          </a:xfrm>
          <a:prstGeom prst="rect">
            <a:avLst/>
          </a:prstGeom>
        </p:spPr>
        <p:txBody>
          <a:bodyPr wrap="square">
            <a:spAutoFit/>
          </a:bodyPr>
          <a:lstStyle/>
          <a:p>
            <a:pPr algn="ctr"/>
            <a:r>
              <a:rPr lang="zh-TW" altLang="en-US" sz="3200" dirty="0">
                <a:solidFill>
                  <a:prstClr val="black"/>
                </a:solidFill>
                <a:latin typeface="標楷體" panose="03000509000000000000" pitchFamily="65" charset="-120"/>
                <a:ea typeface="標楷體" panose="03000509000000000000" pitchFamily="65" charset="-120"/>
                <a:cs typeface="+mj-cs"/>
              </a:rPr>
              <a:t>叁、</a:t>
            </a:r>
            <a:r>
              <a:rPr lang="zh-TW" altLang="zh-TW" sz="3200" dirty="0">
                <a:solidFill>
                  <a:prstClr val="black"/>
                </a:solidFill>
                <a:latin typeface="標楷體" panose="03000509000000000000" pitchFamily="65" charset="-120"/>
                <a:ea typeface="標楷體" panose="03000509000000000000" pitchFamily="65" charset="-120"/>
                <a:cs typeface="+mj-cs"/>
              </a:rPr>
              <a:t>登記資格及繳納證件</a:t>
            </a:r>
            <a:r>
              <a:rPr lang="en-US" altLang="zh-TW" sz="3200" dirty="0" smtClean="0">
                <a:solidFill>
                  <a:prstClr val="black"/>
                </a:solidFill>
                <a:latin typeface="標楷體" panose="03000509000000000000" pitchFamily="65" charset="-120"/>
                <a:ea typeface="標楷體" panose="03000509000000000000" pitchFamily="65" charset="-120"/>
                <a:cs typeface="+mj-cs"/>
              </a:rPr>
              <a:t>(2)</a:t>
            </a:r>
            <a:endParaRPr lang="zh-TW" altLang="en-US" sz="3200" dirty="0">
              <a:latin typeface="標楷體" panose="03000509000000000000" pitchFamily="65" charset="-120"/>
              <a:ea typeface="標楷體" panose="03000509000000000000" pitchFamily="65"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2675026353"/>
              </p:ext>
            </p:extLst>
          </p:nvPr>
        </p:nvGraphicFramePr>
        <p:xfrm>
          <a:off x="899593" y="2055414"/>
          <a:ext cx="7344814" cy="3963088"/>
        </p:xfrm>
        <a:graphic>
          <a:graphicData uri="http://schemas.openxmlformats.org/drawingml/2006/table">
            <a:tbl>
              <a:tblPr firstRow="1" firstCol="1" bandRow="1">
                <a:tableStyleId>{5C22544A-7EE6-4342-B048-85BDC9FD1C3A}</a:tableStyleId>
              </a:tblPr>
              <a:tblGrid>
                <a:gridCol w="485139">
                  <a:extLst>
                    <a:ext uri="{9D8B030D-6E8A-4147-A177-3AD203B41FA5}">
                      <a16:colId xmlns:a16="http://schemas.microsoft.com/office/drawing/2014/main" val="20000"/>
                    </a:ext>
                  </a:extLst>
                </a:gridCol>
                <a:gridCol w="3275538">
                  <a:extLst>
                    <a:ext uri="{9D8B030D-6E8A-4147-A177-3AD203B41FA5}">
                      <a16:colId xmlns:a16="http://schemas.microsoft.com/office/drawing/2014/main" val="20001"/>
                    </a:ext>
                  </a:extLst>
                </a:gridCol>
                <a:gridCol w="484453">
                  <a:extLst>
                    <a:ext uri="{9D8B030D-6E8A-4147-A177-3AD203B41FA5}">
                      <a16:colId xmlns:a16="http://schemas.microsoft.com/office/drawing/2014/main" val="20002"/>
                    </a:ext>
                  </a:extLst>
                </a:gridCol>
                <a:gridCol w="3099684">
                  <a:extLst>
                    <a:ext uri="{9D8B030D-6E8A-4147-A177-3AD203B41FA5}">
                      <a16:colId xmlns:a16="http://schemas.microsoft.com/office/drawing/2014/main" val="20003"/>
                    </a:ext>
                  </a:extLst>
                </a:gridCol>
              </a:tblGrid>
              <a:tr h="497471">
                <a:tc>
                  <a:txBody>
                    <a:bodyPr/>
                    <a:lstStyle/>
                    <a:p>
                      <a:pPr algn="ctr">
                        <a:lnSpc>
                          <a:spcPts val="1600"/>
                        </a:lnSpc>
                        <a:spcAft>
                          <a:spcPts val="0"/>
                        </a:spcAft>
                      </a:pPr>
                      <a:r>
                        <a:rPr lang="zh-TW" sz="1400" kern="0">
                          <a:effectLst/>
                          <a:latin typeface="標楷體" panose="03000509000000000000" pitchFamily="65" charset="-120"/>
                          <a:ea typeface="標楷體" panose="03000509000000000000" pitchFamily="65" charset="-120"/>
                        </a:rPr>
                        <a:t>順位</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1600"/>
                        </a:lnSpc>
                        <a:spcAft>
                          <a:spcPts val="0"/>
                        </a:spcAft>
                      </a:pPr>
                      <a:r>
                        <a:rPr lang="zh-TW" sz="1400" kern="0" dirty="0">
                          <a:effectLst/>
                          <a:latin typeface="標楷體" panose="03000509000000000000" pitchFamily="65" charset="-120"/>
                          <a:ea typeface="標楷體" panose="03000509000000000000" pitchFamily="65" charset="-120"/>
                        </a:rPr>
                        <a:t>優先入園資格</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1600"/>
                        </a:lnSpc>
                        <a:spcAft>
                          <a:spcPts val="0"/>
                        </a:spcAft>
                      </a:pPr>
                      <a:r>
                        <a:rPr lang="zh-TW" sz="1400" kern="0">
                          <a:effectLst/>
                          <a:latin typeface="標楷體" panose="03000509000000000000" pitchFamily="65" charset="-120"/>
                          <a:ea typeface="標楷體" panose="03000509000000000000" pitchFamily="65" charset="-120"/>
                        </a:rPr>
                        <a:t>設籍本市</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1600"/>
                        </a:lnSpc>
                        <a:spcAft>
                          <a:spcPts val="0"/>
                        </a:spcAft>
                      </a:pPr>
                      <a:r>
                        <a:rPr lang="zh-TW" sz="1400" kern="0" dirty="0">
                          <a:effectLst/>
                          <a:latin typeface="標楷體" panose="03000509000000000000" pitchFamily="65" charset="-120"/>
                          <a:ea typeface="標楷體" panose="03000509000000000000" pitchFamily="65" charset="-120"/>
                        </a:rPr>
                        <a:t>應檢具證件</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0"/>
                  </a:ext>
                </a:extLst>
              </a:tr>
              <a:tr h="746207">
                <a:tc>
                  <a:txBody>
                    <a:bodyPr/>
                    <a:lstStyle/>
                    <a:p>
                      <a:pPr algn="ctr">
                        <a:lnSpc>
                          <a:spcPts val="1600"/>
                        </a:lnSpc>
                        <a:spcAft>
                          <a:spcPts val="0"/>
                        </a:spcAft>
                      </a:pPr>
                      <a:r>
                        <a:rPr lang="en-US" sz="1400" kern="0">
                          <a:effectLst/>
                          <a:latin typeface="標楷體" panose="03000509000000000000" pitchFamily="65" charset="-120"/>
                          <a:ea typeface="標楷體" panose="03000509000000000000" pitchFamily="65" charset="-120"/>
                        </a:rPr>
                        <a:t>1</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1600"/>
                        </a:lnSpc>
                        <a:spcAft>
                          <a:spcPts val="0"/>
                        </a:spcAft>
                      </a:pPr>
                      <a:r>
                        <a:rPr lang="zh-TW" sz="1400" kern="0">
                          <a:effectLst/>
                          <a:latin typeface="標楷體" panose="03000509000000000000" pitchFamily="65" charset="-120"/>
                          <a:ea typeface="標楷體" panose="03000509000000000000" pitchFamily="65" charset="-120"/>
                        </a:rPr>
                        <a:t>經臺中市政府社會局</a:t>
                      </a:r>
                      <a:r>
                        <a:rPr lang="en-US" sz="1400" kern="0">
                          <a:effectLst/>
                          <a:latin typeface="標楷體" panose="03000509000000000000" pitchFamily="65" charset="-120"/>
                          <a:ea typeface="標楷體" panose="03000509000000000000" pitchFamily="65" charset="-120"/>
                        </a:rPr>
                        <a:t>(</a:t>
                      </a:r>
                      <a:r>
                        <a:rPr lang="zh-TW" sz="1400" kern="0">
                          <a:effectLst/>
                          <a:latin typeface="標楷體" panose="03000509000000000000" pitchFamily="65" charset="-120"/>
                          <a:ea typeface="標楷體" panose="03000509000000000000" pitchFamily="65" charset="-120"/>
                        </a:rPr>
                        <a:t>以下簡稱社會局</a:t>
                      </a:r>
                      <a:r>
                        <a:rPr lang="en-US" sz="1400" kern="0">
                          <a:effectLst/>
                          <a:latin typeface="標楷體" panose="03000509000000000000" pitchFamily="65" charset="-120"/>
                          <a:ea typeface="標楷體" panose="03000509000000000000" pitchFamily="65" charset="-120"/>
                        </a:rPr>
                        <a:t>)</a:t>
                      </a:r>
                      <a:r>
                        <a:rPr lang="zh-TW" sz="1400" kern="0">
                          <a:effectLst/>
                          <a:latin typeface="標楷體" panose="03000509000000000000" pitchFamily="65" charset="-120"/>
                          <a:ea typeface="標楷體" panose="03000509000000000000" pitchFamily="65" charset="-120"/>
                        </a:rPr>
                        <a:t>轉介輔導之危機家庭或機構安置之幼兒</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1600"/>
                        </a:lnSpc>
                        <a:spcAft>
                          <a:spcPts val="0"/>
                        </a:spcAft>
                      </a:pPr>
                      <a:r>
                        <a:rPr lang="zh-TW" sz="1400" kern="0" dirty="0">
                          <a:effectLst/>
                          <a:latin typeface="標楷體" panose="03000509000000000000" pitchFamily="65" charset="-120"/>
                          <a:ea typeface="標楷體" panose="03000509000000000000" pitchFamily="65" charset="-120"/>
                        </a:rPr>
                        <a:t>╳</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1600"/>
                        </a:lnSpc>
                        <a:spcAft>
                          <a:spcPts val="0"/>
                        </a:spcAft>
                      </a:pPr>
                      <a:r>
                        <a:rPr lang="zh-TW" sz="1400" kern="0">
                          <a:effectLst/>
                          <a:latin typeface="標楷體" panose="03000509000000000000" pitchFamily="65" charset="-120"/>
                          <a:ea typeface="標楷體" panose="03000509000000000000" pitchFamily="65" charset="-120"/>
                        </a:rPr>
                        <a:t>社會局轉介文件</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1"/>
                  </a:ext>
                </a:extLst>
              </a:tr>
              <a:tr h="410699">
                <a:tc>
                  <a:txBody>
                    <a:bodyPr/>
                    <a:lstStyle/>
                    <a:p>
                      <a:pPr algn="ctr">
                        <a:lnSpc>
                          <a:spcPts val="1600"/>
                        </a:lnSpc>
                        <a:spcAft>
                          <a:spcPts val="0"/>
                        </a:spcAft>
                      </a:pPr>
                      <a:r>
                        <a:rPr lang="en-US" sz="1400" kern="0">
                          <a:effectLst/>
                          <a:latin typeface="標楷體" panose="03000509000000000000" pitchFamily="65" charset="-120"/>
                          <a:ea typeface="標楷體" panose="03000509000000000000" pitchFamily="65" charset="-120"/>
                        </a:rPr>
                        <a:t>2</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1600"/>
                        </a:lnSpc>
                        <a:spcAft>
                          <a:spcPts val="0"/>
                        </a:spcAft>
                      </a:pPr>
                      <a:r>
                        <a:rPr lang="zh-TW" sz="1400" kern="0" dirty="0">
                          <a:effectLst/>
                          <a:latin typeface="標楷體" panose="03000509000000000000" pitchFamily="65" charset="-120"/>
                          <a:ea typeface="標楷體" panose="03000509000000000000" pitchFamily="65" charset="-120"/>
                        </a:rPr>
                        <a:t>輕度身心障礙者子女</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1600"/>
                        </a:lnSpc>
                        <a:spcAft>
                          <a:spcPts val="0"/>
                        </a:spcAft>
                      </a:pPr>
                      <a:r>
                        <a:rPr lang="zh-TW" sz="1400" kern="0">
                          <a:effectLst/>
                          <a:latin typeface="標楷體" panose="03000509000000000000" pitchFamily="65" charset="-120"/>
                          <a:ea typeface="標楷體" panose="03000509000000000000" pitchFamily="65" charset="-120"/>
                        </a:rPr>
                        <a:t>○</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1600"/>
                        </a:lnSpc>
                        <a:spcAft>
                          <a:spcPts val="0"/>
                        </a:spcAft>
                      </a:pPr>
                      <a:r>
                        <a:rPr lang="zh-TW" sz="1400" kern="0">
                          <a:effectLst/>
                          <a:latin typeface="標楷體" panose="03000509000000000000" pitchFamily="65" charset="-120"/>
                          <a:ea typeface="標楷體" panose="03000509000000000000" pitchFamily="65" charset="-120"/>
                        </a:rPr>
                        <a:t>政府核發之身心障礙手冊或證明</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2"/>
                  </a:ext>
                </a:extLst>
              </a:tr>
              <a:tr h="1492414">
                <a:tc>
                  <a:txBody>
                    <a:bodyPr/>
                    <a:lstStyle/>
                    <a:p>
                      <a:pPr algn="ctr">
                        <a:lnSpc>
                          <a:spcPts val="1600"/>
                        </a:lnSpc>
                        <a:spcAft>
                          <a:spcPts val="0"/>
                        </a:spcAft>
                      </a:pPr>
                      <a:r>
                        <a:rPr lang="en-US" sz="1400" kern="0">
                          <a:effectLst/>
                          <a:latin typeface="標楷體" panose="03000509000000000000" pitchFamily="65" charset="-120"/>
                          <a:ea typeface="標楷體" panose="03000509000000000000" pitchFamily="65" charset="-120"/>
                        </a:rPr>
                        <a:t>3</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1600"/>
                        </a:lnSpc>
                        <a:spcAft>
                          <a:spcPts val="0"/>
                        </a:spcAft>
                      </a:pPr>
                      <a:r>
                        <a:rPr lang="zh-TW" sz="1400" kern="0" dirty="0">
                          <a:effectLst/>
                          <a:latin typeface="標楷體" panose="03000509000000000000" pitchFamily="65" charset="-120"/>
                          <a:ea typeface="標楷體" panose="03000509000000000000" pitchFamily="65" charset="-120"/>
                        </a:rPr>
                        <a:t>公立幼兒園</a:t>
                      </a:r>
                      <a:r>
                        <a:rPr lang="en-US" sz="1400" kern="0" dirty="0">
                          <a:effectLst/>
                          <a:latin typeface="標楷體" panose="03000509000000000000" pitchFamily="65" charset="-120"/>
                          <a:ea typeface="標楷體" panose="03000509000000000000" pitchFamily="65" charset="-120"/>
                        </a:rPr>
                        <a:t>(</a:t>
                      </a:r>
                      <a:r>
                        <a:rPr lang="zh-TW" sz="1400" kern="0" dirty="0">
                          <a:effectLst/>
                          <a:latin typeface="標楷體" panose="03000509000000000000" pitchFamily="65" charset="-120"/>
                          <a:ea typeface="標楷體" panose="03000509000000000000" pitchFamily="65" charset="-120"/>
                        </a:rPr>
                        <a:t>含學校</a:t>
                      </a:r>
                      <a:r>
                        <a:rPr lang="en-US" sz="1400" kern="0" dirty="0">
                          <a:effectLst/>
                          <a:latin typeface="標楷體" panose="03000509000000000000" pitchFamily="65" charset="-120"/>
                          <a:ea typeface="標楷體" panose="03000509000000000000" pitchFamily="65" charset="-120"/>
                        </a:rPr>
                        <a:t>)</a:t>
                      </a:r>
                      <a:r>
                        <a:rPr lang="zh-TW" sz="1400" kern="0" dirty="0">
                          <a:effectLst/>
                          <a:latin typeface="標楷體" panose="03000509000000000000" pitchFamily="65" charset="-120"/>
                          <a:ea typeface="標楷體" panose="03000509000000000000" pitchFamily="65" charset="-120"/>
                        </a:rPr>
                        <a:t>、非營利幼兒園及無償提供土地建物辦理非營利幼兒園之機關及公立學校編制內教職員工之ㄧ親等直系血親幼兒【限就讀其一親等直系血親所任職之校</a:t>
                      </a:r>
                      <a:r>
                        <a:rPr lang="en-US" sz="1400" kern="0" dirty="0">
                          <a:effectLst/>
                          <a:latin typeface="標楷體" panose="03000509000000000000" pitchFamily="65" charset="-120"/>
                          <a:ea typeface="標楷體" panose="03000509000000000000" pitchFamily="65" charset="-120"/>
                        </a:rPr>
                        <a:t>(</a:t>
                      </a:r>
                      <a:r>
                        <a:rPr lang="zh-TW" sz="1400" kern="0" dirty="0">
                          <a:effectLst/>
                          <a:latin typeface="標楷體" panose="03000509000000000000" pitchFamily="65" charset="-120"/>
                          <a:ea typeface="標楷體" panose="03000509000000000000" pitchFamily="65" charset="-120"/>
                        </a:rPr>
                        <a:t>園</a:t>
                      </a:r>
                      <a:r>
                        <a:rPr lang="en-US" sz="1400" kern="0" dirty="0">
                          <a:effectLst/>
                          <a:latin typeface="標楷體" panose="03000509000000000000" pitchFamily="65" charset="-120"/>
                          <a:ea typeface="標楷體" panose="03000509000000000000" pitchFamily="65" charset="-120"/>
                        </a:rPr>
                        <a:t>)</a:t>
                      </a:r>
                      <a:r>
                        <a:rPr lang="zh-TW" sz="1400" kern="0" dirty="0">
                          <a:effectLst/>
                          <a:latin typeface="標楷體" panose="03000509000000000000" pitchFamily="65" charset="-120"/>
                          <a:ea typeface="標楷體" panose="03000509000000000000" pitchFamily="65" charset="-120"/>
                        </a:rPr>
                        <a:t>】</a:t>
                      </a:r>
                      <a:r>
                        <a:rPr lang="en-US" sz="1400" kern="0" dirty="0">
                          <a:effectLst/>
                          <a:latin typeface="標楷體" panose="03000509000000000000" pitchFamily="65" charset="-120"/>
                          <a:ea typeface="標楷體" panose="03000509000000000000" pitchFamily="65" charset="-120"/>
                        </a:rPr>
                        <a:t>(</a:t>
                      </a:r>
                      <a:r>
                        <a:rPr lang="zh-TW" sz="1400" kern="0" dirty="0">
                          <a:effectLst/>
                          <a:latin typeface="標楷體" panose="03000509000000000000" pitchFamily="65" charset="-120"/>
                          <a:ea typeface="標楷體" panose="03000509000000000000" pitchFamily="65" charset="-120"/>
                        </a:rPr>
                        <a:t>名額以當年度可招收幼生名額</a:t>
                      </a:r>
                      <a:r>
                        <a:rPr lang="en-US" sz="1400" kern="0" dirty="0">
                          <a:effectLst/>
                          <a:latin typeface="標楷體" panose="03000509000000000000" pitchFamily="65" charset="-120"/>
                          <a:ea typeface="標楷體" panose="03000509000000000000" pitchFamily="65" charset="-120"/>
                        </a:rPr>
                        <a:t>15%</a:t>
                      </a:r>
                      <a:r>
                        <a:rPr lang="zh-TW" sz="1400" kern="0" dirty="0">
                          <a:effectLst/>
                          <a:latin typeface="標楷體" panose="03000509000000000000" pitchFamily="65" charset="-120"/>
                          <a:ea typeface="標楷體" panose="03000509000000000000" pitchFamily="65" charset="-120"/>
                        </a:rPr>
                        <a:t>為限</a:t>
                      </a:r>
                      <a:r>
                        <a:rPr lang="en-US" sz="1400" kern="0" dirty="0">
                          <a:effectLst/>
                          <a:latin typeface="標楷體" panose="03000509000000000000" pitchFamily="65" charset="-120"/>
                          <a:ea typeface="標楷體" panose="03000509000000000000" pitchFamily="65" charset="-120"/>
                        </a:rPr>
                        <a:t>)</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1600"/>
                        </a:lnSpc>
                        <a:spcAft>
                          <a:spcPts val="0"/>
                        </a:spcAft>
                      </a:pPr>
                      <a:r>
                        <a:rPr lang="zh-TW" sz="1400" kern="0">
                          <a:effectLst/>
                          <a:latin typeface="標楷體" panose="03000509000000000000" pitchFamily="65" charset="-120"/>
                          <a:ea typeface="標楷體" panose="03000509000000000000" pitchFamily="65" charset="-120"/>
                        </a:rPr>
                        <a:t>○</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1600"/>
                        </a:lnSpc>
                        <a:spcAft>
                          <a:spcPts val="0"/>
                        </a:spcAft>
                      </a:pPr>
                      <a:r>
                        <a:rPr lang="zh-TW" sz="1400" kern="0" dirty="0">
                          <a:effectLst/>
                          <a:latin typeface="標楷體" panose="03000509000000000000" pitchFamily="65" charset="-120"/>
                          <a:ea typeface="標楷體" panose="03000509000000000000" pitchFamily="65" charset="-120"/>
                        </a:rPr>
                        <a:t>編制內教職員工係以登記入園日前仍在職者為準，含當學年度因原服務機關教職員工超額而介聘至他機關者</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3"/>
                  </a:ext>
                </a:extLst>
              </a:tr>
              <a:tr h="406328">
                <a:tc>
                  <a:txBody>
                    <a:bodyPr/>
                    <a:lstStyle/>
                    <a:p>
                      <a:pPr algn="ctr">
                        <a:lnSpc>
                          <a:spcPts val="1600"/>
                        </a:lnSpc>
                        <a:spcAft>
                          <a:spcPts val="0"/>
                        </a:spcAft>
                      </a:pPr>
                      <a:r>
                        <a:rPr lang="en-US" sz="14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1600"/>
                        </a:lnSpc>
                        <a:spcAft>
                          <a:spcPts val="0"/>
                        </a:spcAft>
                      </a:pPr>
                      <a:r>
                        <a:rPr lang="zh-TW" sz="1400" kern="0" dirty="0">
                          <a:effectLst/>
                          <a:latin typeface="標楷體" panose="03000509000000000000" pitchFamily="65" charset="-120"/>
                          <a:ea typeface="標楷體" panose="03000509000000000000" pitchFamily="65" charset="-120"/>
                        </a:rPr>
                        <a:t>雙胞胎或多胞胎幼兒</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1600"/>
                        </a:lnSpc>
                        <a:spcAft>
                          <a:spcPts val="0"/>
                        </a:spcAft>
                      </a:pPr>
                      <a:r>
                        <a:rPr lang="zh-TW" sz="1400" kern="0">
                          <a:effectLst/>
                          <a:latin typeface="標楷體" panose="03000509000000000000" pitchFamily="65" charset="-120"/>
                          <a:ea typeface="標楷體" panose="03000509000000000000" pitchFamily="65" charset="-120"/>
                        </a:rPr>
                        <a:t>○</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1600"/>
                        </a:lnSpc>
                        <a:spcAft>
                          <a:spcPts val="0"/>
                        </a:spcAft>
                      </a:pPr>
                      <a:r>
                        <a:rPr lang="zh-TW" sz="1400" kern="0" dirty="0">
                          <a:effectLst/>
                          <a:latin typeface="標楷體" panose="03000509000000000000" pitchFamily="65" charset="-120"/>
                          <a:ea typeface="標楷體" panose="03000509000000000000" pitchFamily="65" charset="-120"/>
                        </a:rPr>
                        <a:t>戶口名簿正本</a:t>
                      </a:r>
                      <a:r>
                        <a:rPr lang="zh-TW" sz="1400" kern="100" dirty="0">
                          <a:effectLst/>
                          <a:latin typeface="標楷體" panose="03000509000000000000" pitchFamily="65" charset="-120"/>
                          <a:ea typeface="標楷體" panose="03000509000000000000" pitchFamily="65" charset="-120"/>
                        </a:rPr>
                        <a:t>或戶籍謄本</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4"/>
                  </a:ext>
                </a:extLst>
              </a:tr>
              <a:tr h="409969">
                <a:tc>
                  <a:txBody>
                    <a:bodyPr/>
                    <a:lstStyle/>
                    <a:p>
                      <a:pPr algn="ctr">
                        <a:lnSpc>
                          <a:spcPts val="1600"/>
                        </a:lnSpc>
                        <a:spcAft>
                          <a:spcPts val="0"/>
                        </a:spcAft>
                      </a:pPr>
                      <a:r>
                        <a:rPr lang="en-US" sz="1400" kern="0">
                          <a:effectLst/>
                          <a:latin typeface="標楷體" panose="03000509000000000000" pitchFamily="65" charset="-120"/>
                          <a:ea typeface="標楷體" panose="03000509000000000000" pitchFamily="65" charset="-120"/>
                        </a:rPr>
                        <a:t>5</a:t>
                      </a:r>
                      <a:endParaRPr lang="zh-TW" sz="1200" kern="10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1600"/>
                        </a:lnSpc>
                        <a:spcAft>
                          <a:spcPts val="0"/>
                        </a:spcAft>
                      </a:pPr>
                      <a:r>
                        <a:rPr lang="zh-TW" sz="1400" kern="0" dirty="0">
                          <a:effectLst/>
                          <a:latin typeface="標楷體" panose="03000509000000000000" pitchFamily="65" charset="-120"/>
                          <a:ea typeface="標楷體" panose="03000509000000000000" pitchFamily="65" charset="-120"/>
                        </a:rPr>
                        <a:t>幼兒家庭有同胞兄弟姊妹三人以上者</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ctr">
                        <a:lnSpc>
                          <a:spcPts val="1600"/>
                        </a:lnSpc>
                        <a:spcAft>
                          <a:spcPts val="0"/>
                        </a:spcAft>
                      </a:pPr>
                      <a:r>
                        <a:rPr lang="zh-TW" sz="1400" kern="0" dirty="0">
                          <a:effectLst/>
                          <a:latin typeface="標楷體" panose="03000509000000000000" pitchFamily="65" charset="-120"/>
                          <a:ea typeface="標楷體" panose="03000509000000000000" pitchFamily="65" charset="-120"/>
                        </a:rPr>
                        <a:t>○</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tc>
                  <a:txBody>
                    <a:bodyPr/>
                    <a:lstStyle/>
                    <a:p>
                      <a:pPr algn="just">
                        <a:lnSpc>
                          <a:spcPts val="1600"/>
                        </a:lnSpc>
                        <a:spcAft>
                          <a:spcPts val="0"/>
                        </a:spcAft>
                      </a:pPr>
                      <a:r>
                        <a:rPr lang="zh-TW" sz="1400" kern="0" dirty="0">
                          <a:effectLst/>
                          <a:latin typeface="標楷體" panose="03000509000000000000" pitchFamily="65" charset="-120"/>
                          <a:ea typeface="標楷體" panose="03000509000000000000" pitchFamily="65" charset="-120"/>
                        </a:rPr>
                        <a:t>戶口名簿正本</a:t>
                      </a:r>
                      <a:r>
                        <a:rPr lang="zh-TW" sz="1400" kern="100" dirty="0">
                          <a:effectLst/>
                          <a:latin typeface="標楷體" panose="03000509000000000000" pitchFamily="65" charset="-120"/>
                          <a:ea typeface="標楷體" panose="03000509000000000000" pitchFamily="65" charset="-120"/>
                        </a:rPr>
                        <a:t>或戶籍謄本</a:t>
                      </a:r>
                      <a:endParaRPr lang="zh-TW" sz="1200" kern="100" dirty="0">
                        <a:effectLst/>
                        <a:latin typeface="標楷體" panose="03000509000000000000" pitchFamily="65" charset="-120"/>
                        <a:ea typeface="標楷體" panose="03000509000000000000" pitchFamily="65" charset="-120"/>
                      </a:endParaRPr>
                    </a:p>
                  </a:txBody>
                  <a:tcPr marL="17780" marR="177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82974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90972" y="764704"/>
            <a:ext cx="8229600" cy="720080"/>
          </a:xfrm>
        </p:spPr>
        <p:txBody>
          <a:bodyPr/>
          <a:lstStyle/>
          <a:p>
            <a:r>
              <a:rPr lang="zh-TW" altLang="en-US" sz="3200" dirty="0">
                <a:solidFill>
                  <a:prstClr val="black"/>
                </a:solidFill>
                <a:latin typeface="標楷體" panose="03000509000000000000" pitchFamily="65" charset="-120"/>
                <a:ea typeface="標楷體" panose="03000509000000000000" pitchFamily="65" charset="-120"/>
              </a:rPr>
              <a:t>叁、</a:t>
            </a:r>
            <a:r>
              <a:rPr lang="zh-TW" altLang="zh-TW" sz="3200" dirty="0">
                <a:solidFill>
                  <a:prstClr val="black"/>
                </a:solidFill>
                <a:latin typeface="標楷體" panose="03000509000000000000" pitchFamily="65" charset="-120"/>
                <a:ea typeface="標楷體" panose="03000509000000000000" pitchFamily="65" charset="-120"/>
              </a:rPr>
              <a:t>登記資格及繳納證件</a:t>
            </a:r>
            <a:r>
              <a:rPr lang="en-US" altLang="zh-TW" sz="3200" dirty="0" smtClean="0">
                <a:solidFill>
                  <a:prstClr val="black"/>
                </a:solidFill>
                <a:latin typeface="標楷體" panose="03000509000000000000" pitchFamily="65" charset="-120"/>
                <a:ea typeface="標楷體" panose="03000509000000000000" pitchFamily="65" charset="-120"/>
              </a:rPr>
              <a:t>(3)</a:t>
            </a:r>
            <a:r>
              <a:rPr lang="zh-TW" altLang="en-US" dirty="0"/>
              <a:t/>
            </a:r>
            <a:br>
              <a:rPr lang="zh-TW" altLang="en-US" dirty="0"/>
            </a:br>
            <a:endParaRPr lang="zh-TW" altLang="en-US" dirty="0"/>
          </a:p>
        </p:txBody>
      </p:sp>
      <p:sp>
        <p:nvSpPr>
          <p:cNvPr id="3" name="內容版面配置區 2"/>
          <p:cNvSpPr>
            <a:spLocks noGrp="1"/>
          </p:cNvSpPr>
          <p:nvPr>
            <p:ph idx="1"/>
          </p:nvPr>
        </p:nvSpPr>
        <p:spPr>
          <a:xfrm>
            <a:off x="467544" y="1279976"/>
            <a:ext cx="8229600" cy="4525963"/>
          </a:xfrm>
        </p:spPr>
        <p:txBody>
          <a:bodyPr/>
          <a:lstStyle/>
          <a:p>
            <a:pPr marL="0" indent="0">
              <a:buNone/>
            </a:pPr>
            <a:r>
              <a:rPr lang="en-US" altLang="zh-TW" sz="2000" dirty="0" smtClean="0">
                <a:latin typeface="標楷體" panose="03000509000000000000" pitchFamily="65" charset="-120"/>
                <a:ea typeface="標楷體" panose="03000509000000000000" pitchFamily="65" charset="-120"/>
              </a:rPr>
              <a:t>3.</a:t>
            </a:r>
            <a:r>
              <a:rPr lang="zh-TW" altLang="zh-TW" sz="2000" u="sng" dirty="0" smtClean="0">
                <a:latin typeface="標楷體" panose="03000509000000000000" pitchFamily="65" charset="-120"/>
                <a:ea typeface="標楷體" panose="03000509000000000000" pitchFamily="65" charset="-120"/>
              </a:rPr>
              <a:t>一般</a:t>
            </a:r>
            <a:r>
              <a:rPr lang="zh-TW" altLang="zh-TW" sz="2000" u="sng" dirty="0">
                <a:latin typeface="標楷體" panose="03000509000000000000" pitchFamily="65" charset="-120"/>
                <a:ea typeface="標楷體" panose="03000509000000000000" pitchFamily="65" charset="-120"/>
              </a:rPr>
              <a:t>入園資格及應繳證件</a:t>
            </a:r>
            <a:r>
              <a:rPr lang="en-US" altLang="zh-TW" sz="2000" dirty="0" smtClean="0">
                <a:latin typeface="標楷體" panose="03000509000000000000" pitchFamily="65" charset="-120"/>
                <a:ea typeface="標楷體" panose="03000509000000000000" pitchFamily="65" charset="-120"/>
              </a:rPr>
              <a:t>:</a:t>
            </a:r>
          </a:p>
          <a:p>
            <a:pPr lvl="0">
              <a:buFont typeface="Wingdings" panose="05000000000000000000" pitchFamily="2" charset="2"/>
              <a:buChar char="l"/>
            </a:pPr>
            <a:r>
              <a:rPr lang="zh-TW" altLang="zh-TW" sz="1800" dirty="0">
                <a:latin typeface="標楷體" panose="03000509000000000000" pitchFamily="65" charset="-120"/>
                <a:ea typeface="標楷體" panose="03000509000000000000" pitchFamily="65" charset="-120"/>
              </a:rPr>
              <a:t>設籍本市年滿</a:t>
            </a:r>
            <a:r>
              <a:rPr lang="en-US" altLang="zh-TW" sz="1800" dirty="0">
                <a:latin typeface="標楷體" panose="03000509000000000000" pitchFamily="65" charset="-120"/>
                <a:ea typeface="標楷體" panose="03000509000000000000" pitchFamily="65" charset="-120"/>
              </a:rPr>
              <a:t>3</a:t>
            </a:r>
            <a:r>
              <a:rPr lang="zh-TW" altLang="zh-TW" sz="1800" dirty="0">
                <a:latin typeface="標楷體" panose="03000509000000000000" pitchFamily="65" charset="-120"/>
                <a:ea typeface="標楷體" panose="03000509000000000000" pitchFamily="65" charset="-120"/>
              </a:rPr>
              <a:t>足歲以上至入國民小學前之幼兒〔幼兒應有法定代理人</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父或母一方</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、與報名幼兒同居之祖父母及外祖父母；及相關證明具監護人權利之人設籍同戶，並繳驗戶口名簿或足供證明之文件〕。</a:t>
            </a:r>
          </a:p>
          <a:p>
            <a:pPr lvl="0">
              <a:buFont typeface="Wingdings" panose="05000000000000000000" pitchFamily="2" charset="2"/>
              <a:buChar char="l"/>
            </a:pPr>
            <a:r>
              <a:rPr lang="zh-TW" altLang="zh-TW" sz="1800" dirty="0">
                <a:latin typeface="標楷體" panose="03000509000000000000" pitchFamily="65" charset="-120"/>
                <a:ea typeface="標楷體" panose="03000509000000000000" pitchFamily="65" charset="-120"/>
              </a:rPr>
              <a:t>非設籍本市幼兒</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非本國籍幼兒</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戶口名簿正本或戶籍謄本</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護照與居留證正本。</a:t>
            </a:r>
          </a:p>
          <a:p>
            <a:pPr lvl="0">
              <a:buFont typeface="Wingdings" panose="05000000000000000000" pitchFamily="2" charset="2"/>
              <a:buChar char="l"/>
            </a:pPr>
            <a:r>
              <a:rPr lang="zh-TW" altLang="zh-TW" sz="1800" dirty="0">
                <a:latin typeface="標楷體" panose="03000509000000000000" pitchFamily="65" charset="-120"/>
                <a:ea typeface="標楷體" panose="03000509000000000000" pitchFamily="65" charset="-120"/>
              </a:rPr>
              <a:t>線上登記：符合以下條件之幼兒，可於「臺中市公立幼兒園及非營利幼兒園招生</a:t>
            </a:r>
            <a:r>
              <a:rPr lang="en-US" altLang="zh-TW" sz="1800" dirty="0">
                <a:latin typeface="標楷體" panose="03000509000000000000" pitchFamily="65" charset="-120"/>
                <a:ea typeface="標楷體" panose="03000509000000000000" pitchFamily="65" charset="-120"/>
              </a:rPr>
              <a:t>E</a:t>
            </a:r>
            <a:r>
              <a:rPr lang="zh-TW" altLang="zh-TW" sz="1800" dirty="0">
                <a:latin typeface="標楷體" panose="03000509000000000000" pitchFamily="65" charset="-120"/>
                <a:ea typeface="標楷體" panose="03000509000000000000" pitchFamily="65" charset="-120"/>
              </a:rPr>
              <a:t>化作業系統」線上登記</a:t>
            </a:r>
            <a:r>
              <a:rPr lang="zh-TW" altLang="zh-TW" sz="1800" dirty="0" smtClean="0">
                <a:latin typeface="標楷體" panose="03000509000000000000" pitchFamily="65" charset="-120"/>
                <a:ea typeface="標楷體" panose="03000509000000000000" pitchFamily="65" charset="-120"/>
              </a:rPr>
              <a:t>。</a:t>
            </a:r>
            <a:endParaRPr lang="en-US" altLang="zh-TW" sz="1800" dirty="0" smtClean="0">
              <a:latin typeface="標楷體" panose="03000509000000000000" pitchFamily="65" charset="-120"/>
              <a:ea typeface="標楷體" panose="03000509000000000000" pitchFamily="65" charset="-120"/>
            </a:endParaRPr>
          </a:p>
          <a:p>
            <a:pPr marL="0" lvl="0" indent="0">
              <a:buNone/>
            </a:pPr>
            <a:endParaRPr lang="en-US" altLang="zh-TW" sz="1800" dirty="0" smtClean="0">
              <a:latin typeface="標楷體" panose="03000509000000000000" pitchFamily="65" charset="-120"/>
              <a:ea typeface="標楷體" panose="03000509000000000000" pitchFamily="65" charset="-120"/>
            </a:endParaRPr>
          </a:p>
          <a:p>
            <a:pPr marL="0" indent="0">
              <a:buNone/>
            </a:pPr>
            <a:endParaRPr lang="zh-TW" altLang="zh-TW" dirty="0"/>
          </a:p>
          <a:p>
            <a:endParaRPr lang="zh-TW" altLang="en-US" dirty="0"/>
          </a:p>
        </p:txBody>
      </p:sp>
      <p:pic>
        <p:nvPicPr>
          <p:cNvPr id="7" name="圖片 6"/>
          <p:cNvPicPr>
            <a:picLocks noChangeAspect="1"/>
          </p:cNvPicPr>
          <p:nvPr/>
        </p:nvPicPr>
        <p:blipFill rotWithShape="1">
          <a:blip r:embed="rId2">
            <a:extLst>
              <a:ext uri="{28A0092B-C50C-407E-A947-70E740481C1C}">
                <a14:useLocalDpi xmlns:a14="http://schemas.microsoft.com/office/drawing/2010/main" val="0"/>
              </a:ext>
            </a:extLst>
          </a:blip>
          <a:srcRect t="20096" b="14650"/>
          <a:stretch/>
        </p:blipFill>
        <p:spPr>
          <a:xfrm>
            <a:off x="1601416" y="3645024"/>
            <a:ext cx="6408712" cy="2070077"/>
          </a:xfrm>
          <a:prstGeom prst="rect">
            <a:avLst/>
          </a:prstGeom>
        </p:spPr>
      </p:pic>
    </p:spTree>
    <p:extLst>
      <p:ext uri="{BB962C8B-B14F-4D97-AF65-F5344CB8AC3E}">
        <p14:creationId xmlns:p14="http://schemas.microsoft.com/office/powerpoint/2010/main" val="2132839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7439" y="769268"/>
            <a:ext cx="8229600" cy="1143000"/>
          </a:xfrm>
        </p:spPr>
        <p:txBody>
          <a:bodyPr/>
          <a:lstStyle/>
          <a:p>
            <a:r>
              <a:rPr lang="zh-TW" altLang="en-US" sz="3200" dirty="0">
                <a:solidFill>
                  <a:prstClr val="black"/>
                </a:solidFill>
                <a:latin typeface="標楷體" panose="03000509000000000000" pitchFamily="65" charset="-120"/>
                <a:ea typeface="標楷體" panose="03000509000000000000" pitchFamily="65" charset="-120"/>
              </a:rPr>
              <a:t>叁</a:t>
            </a:r>
            <a:r>
              <a:rPr lang="zh-TW" altLang="en-US" sz="3200" dirty="0" smtClean="0">
                <a:solidFill>
                  <a:prstClr val="black"/>
                </a:solidFill>
                <a:latin typeface="標楷體" panose="03000509000000000000" pitchFamily="65" charset="-120"/>
                <a:ea typeface="標楷體" panose="03000509000000000000" pitchFamily="65" charset="-120"/>
              </a:rPr>
              <a:t>、線上登記資格限制</a:t>
            </a:r>
            <a:endParaRPr lang="zh-TW" altLang="en-US" sz="3200" dirty="0"/>
          </a:p>
        </p:txBody>
      </p:sp>
      <p:sp>
        <p:nvSpPr>
          <p:cNvPr id="3" name="內容版面配置區 2"/>
          <p:cNvSpPr>
            <a:spLocks noGrp="1"/>
          </p:cNvSpPr>
          <p:nvPr>
            <p:ph idx="1"/>
          </p:nvPr>
        </p:nvSpPr>
        <p:spPr/>
        <p:txBody>
          <a:bodyPr/>
          <a:lstStyle/>
          <a:p>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203581926"/>
              </p:ext>
            </p:extLst>
          </p:nvPr>
        </p:nvGraphicFramePr>
        <p:xfrm>
          <a:off x="251520" y="1340768"/>
          <a:ext cx="8640960" cy="5221386"/>
        </p:xfrm>
        <a:graphic>
          <a:graphicData uri="http://schemas.openxmlformats.org/drawingml/2006/table">
            <a:tbl>
              <a:tblPr firstRow="1" firstCol="1" bandRow="1">
                <a:tableStyleId>{5C22544A-7EE6-4342-B048-85BDC9FD1C3A}</a:tableStyleId>
              </a:tblPr>
              <a:tblGrid>
                <a:gridCol w="1758454">
                  <a:extLst>
                    <a:ext uri="{9D8B030D-6E8A-4147-A177-3AD203B41FA5}">
                      <a16:colId xmlns:a16="http://schemas.microsoft.com/office/drawing/2014/main" val="3464860981"/>
                    </a:ext>
                  </a:extLst>
                </a:gridCol>
                <a:gridCol w="2206223">
                  <a:extLst>
                    <a:ext uri="{9D8B030D-6E8A-4147-A177-3AD203B41FA5}">
                      <a16:colId xmlns:a16="http://schemas.microsoft.com/office/drawing/2014/main" val="1058941679"/>
                    </a:ext>
                  </a:extLst>
                </a:gridCol>
                <a:gridCol w="1423216">
                  <a:extLst>
                    <a:ext uri="{9D8B030D-6E8A-4147-A177-3AD203B41FA5}">
                      <a16:colId xmlns:a16="http://schemas.microsoft.com/office/drawing/2014/main" val="1948259470"/>
                    </a:ext>
                  </a:extLst>
                </a:gridCol>
                <a:gridCol w="3253067">
                  <a:extLst>
                    <a:ext uri="{9D8B030D-6E8A-4147-A177-3AD203B41FA5}">
                      <a16:colId xmlns:a16="http://schemas.microsoft.com/office/drawing/2014/main" val="486591265"/>
                    </a:ext>
                  </a:extLst>
                </a:gridCol>
              </a:tblGrid>
              <a:tr h="493691">
                <a:tc gridSpan="2">
                  <a:txBody>
                    <a:bodyPr/>
                    <a:lstStyle/>
                    <a:p>
                      <a:pPr marL="79375" algn="ctr">
                        <a:spcAft>
                          <a:spcPts val="0"/>
                        </a:spcAft>
                        <a:tabLst>
                          <a:tab pos="450215" algn="l"/>
                        </a:tabLst>
                      </a:pPr>
                      <a:r>
                        <a:rPr lang="zh-TW" sz="1400" dirty="0">
                          <a:latin typeface="標楷體" panose="03000509000000000000" pitchFamily="65" charset="-120"/>
                          <a:ea typeface="標楷體" panose="03000509000000000000" pitchFamily="65" charset="-120"/>
                        </a:rPr>
                        <a:t>身分</a:t>
                      </a:r>
                      <a:r>
                        <a:rPr lang="en-US" sz="1400" dirty="0">
                          <a:latin typeface="標楷體" panose="03000509000000000000" pitchFamily="65" charset="-120"/>
                          <a:ea typeface="標楷體" panose="03000509000000000000" pitchFamily="65" charset="-120"/>
                        </a:rPr>
                        <a:t>/</a:t>
                      </a:r>
                      <a:r>
                        <a:rPr lang="zh-TW" sz="1400" dirty="0" smtClean="0">
                          <a:latin typeface="標楷體" panose="03000509000000000000" pitchFamily="65" charset="-120"/>
                          <a:ea typeface="標楷體" panose="03000509000000000000" pitchFamily="65" charset="-120"/>
                        </a:rPr>
                        <a:t>資格</a:t>
                      </a:r>
                      <a:endParaRPr lang="zh-TW" sz="1400" dirty="0">
                        <a:latin typeface="標楷體" panose="03000509000000000000" pitchFamily="65" charset="-120"/>
                        <a:ea typeface="標楷體" panose="03000509000000000000" pitchFamily="65" charset="-120"/>
                      </a:endParaRPr>
                    </a:p>
                  </a:txBody>
                  <a:tcPr marL="2904" marR="2904" marT="4563" marB="0" anchor="ctr"/>
                </a:tc>
                <a:tc hMerge="1">
                  <a:txBody>
                    <a:bodyPr/>
                    <a:lstStyle/>
                    <a:p>
                      <a:endParaRPr lang="zh-TW" altLang="en-US"/>
                    </a:p>
                  </a:txBody>
                  <a:tcPr/>
                </a:tc>
                <a:tc>
                  <a:txBody>
                    <a:bodyPr/>
                    <a:lstStyle/>
                    <a:p>
                      <a:pPr marL="79375" algn="ctr" defTabSz="914400" rtl="0" eaLnBrk="1" latinLnBrk="0" hangingPunct="1">
                        <a:spcAft>
                          <a:spcPts val="0"/>
                        </a:spcAft>
                        <a:tabLst>
                          <a:tab pos="450215" algn="l"/>
                        </a:tabLst>
                      </a:pPr>
                      <a:r>
                        <a:rPr lang="zh-TW" altLang="en-US" sz="1400" b="1" kern="1200" dirty="0" smtClean="0">
                          <a:solidFill>
                            <a:schemeClr val="lt1"/>
                          </a:solidFill>
                          <a:latin typeface="標楷體" panose="03000509000000000000" pitchFamily="65" charset="-120"/>
                          <a:ea typeface="標楷體" panose="03000509000000000000" pitchFamily="65" charset="-120"/>
                          <a:cs typeface="+mn-cs"/>
                        </a:rPr>
                        <a:t>是否可採</a:t>
                      </a:r>
                      <a:endParaRPr lang="en-US" altLang="zh-TW" sz="1400" b="1" kern="1200" dirty="0" smtClean="0">
                        <a:solidFill>
                          <a:schemeClr val="lt1"/>
                        </a:solidFill>
                        <a:latin typeface="標楷體" panose="03000509000000000000" pitchFamily="65" charset="-120"/>
                        <a:ea typeface="標楷體" panose="03000509000000000000" pitchFamily="65" charset="-120"/>
                        <a:cs typeface="+mn-cs"/>
                      </a:endParaRPr>
                    </a:p>
                    <a:p>
                      <a:pPr marL="79375" algn="ctr" defTabSz="914400" rtl="0" eaLnBrk="1" latinLnBrk="0" hangingPunct="1">
                        <a:spcAft>
                          <a:spcPts val="0"/>
                        </a:spcAft>
                        <a:tabLst>
                          <a:tab pos="450215" algn="l"/>
                        </a:tabLst>
                      </a:pPr>
                      <a:r>
                        <a:rPr lang="zh-TW" sz="1400" b="1" kern="1200" dirty="0" smtClean="0">
                          <a:solidFill>
                            <a:schemeClr val="lt1"/>
                          </a:solidFill>
                          <a:latin typeface="標楷體" panose="03000509000000000000" pitchFamily="65" charset="-120"/>
                          <a:ea typeface="標楷體" panose="03000509000000000000" pitchFamily="65" charset="-120"/>
                          <a:cs typeface="+mn-cs"/>
                        </a:rPr>
                        <a:t>線</a:t>
                      </a:r>
                      <a:r>
                        <a:rPr lang="zh-TW" sz="1400" b="1" kern="1200" dirty="0">
                          <a:solidFill>
                            <a:schemeClr val="lt1"/>
                          </a:solidFill>
                          <a:latin typeface="標楷體" panose="03000509000000000000" pitchFamily="65" charset="-120"/>
                          <a:ea typeface="標楷體" panose="03000509000000000000" pitchFamily="65" charset="-120"/>
                          <a:cs typeface="+mn-cs"/>
                        </a:rPr>
                        <a:t>上登記</a:t>
                      </a:r>
                    </a:p>
                  </a:txBody>
                  <a:tcPr marL="2904" marR="2904" marT="4563" marB="0" anchor="ctr"/>
                </a:tc>
                <a:tc>
                  <a:txBody>
                    <a:bodyPr/>
                    <a:lstStyle/>
                    <a:p>
                      <a:pPr marL="79375" algn="ctr" defTabSz="914400" rtl="0" eaLnBrk="1" latinLnBrk="0" hangingPunct="1">
                        <a:spcAft>
                          <a:spcPts val="0"/>
                        </a:spcAft>
                        <a:tabLst>
                          <a:tab pos="450215" algn="l"/>
                        </a:tabLst>
                      </a:pPr>
                      <a:r>
                        <a:rPr lang="zh-TW" sz="1400" b="1" kern="1200" dirty="0">
                          <a:solidFill>
                            <a:schemeClr val="lt1"/>
                          </a:solidFill>
                          <a:latin typeface="標楷體" panose="03000509000000000000" pitchFamily="65" charset="-120"/>
                          <a:ea typeface="標楷體" panose="03000509000000000000" pitchFamily="65" charset="-120"/>
                          <a:cs typeface="+mn-cs"/>
                        </a:rPr>
                        <a:t>說明</a:t>
                      </a:r>
                    </a:p>
                  </a:txBody>
                  <a:tcPr marL="2904" marR="2904" marT="4563" marB="0" anchor="ctr"/>
                </a:tc>
                <a:extLst>
                  <a:ext uri="{0D108BD9-81ED-4DB2-BD59-A6C34878D82A}">
                    <a16:rowId xmlns:a16="http://schemas.microsoft.com/office/drawing/2014/main" val="2200088558"/>
                  </a:ext>
                </a:extLst>
              </a:tr>
              <a:tr h="350671">
                <a:tc>
                  <a:txBody>
                    <a:bodyPr/>
                    <a:lstStyle/>
                    <a:p>
                      <a:pPr marL="79375">
                        <a:spcAft>
                          <a:spcPts val="0"/>
                        </a:spcAft>
                        <a:tabLst>
                          <a:tab pos="450215" algn="l"/>
                        </a:tabLst>
                      </a:pPr>
                      <a:r>
                        <a:rPr lang="zh-TW" sz="1400" kern="100">
                          <a:effectLst/>
                          <a:latin typeface="標楷體" panose="03000509000000000000" pitchFamily="65" charset="-120"/>
                          <a:ea typeface="標楷體" panose="03000509000000000000" pitchFamily="65" charset="-120"/>
                        </a:rPr>
                        <a:t>一般生</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6995" algn="just">
                        <a:spcAft>
                          <a:spcPts val="0"/>
                        </a:spcAft>
                        <a:tabLst>
                          <a:tab pos="450215" algn="l"/>
                        </a:tabLst>
                      </a:pPr>
                      <a:r>
                        <a:rPr lang="zh-TW" sz="1400" kern="100" dirty="0">
                          <a:effectLst/>
                          <a:latin typeface="標楷體" panose="03000509000000000000" pitchFamily="65" charset="-120"/>
                          <a:ea typeface="標楷體" panose="03000509000000000000" pitchFamily="65" charset="-120"/>
                        </a:rPr>
                        <a:t>符合設籍條件之一般幼兒</a:t>
                      </a:r>
                      <a:endParaRPr lang="zh-TW" sz="14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dirty="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a:txBody>
                    <a:bodyPr/>
                    <a:lstStyle/>
                    <a:p>
                      <a:pPr marL="82550">
                        <a:spcAft>
                          <a:spcPts val="0"/>
                        </a:spcAft>
                        <a:tabLst>
                          <a:tab pos="450215" algn="l"/>
                        </a:tabLst>
                      </a:pPr>
                      <a:r>
                        <a:rPr lang="zh-TW" sz="1400" kern="100">
                          <a:effectLst/>
                          <a:latin typeface="標楷體" panose="03000509000000000000" pitchFamily="65" charset="-120"/>
                          <a:ea typeface="標楷體" panose="03000509000000000000" pitchFamily="65" charset="-120"/>
                        </a:rPr>
                        <a:t>可網路線上登記或紙本現場登記</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extLst>
                  <a:ext uri="{0D108BD9-81ED-4DB2-BD59-A6C34878D82A}">
                    <a16:rowId xmlns:a16="http://schemas.microsoft.com/office/drawing/2014/main" val="893895140"/>
                  </a:ext>
                </a:extLst>
              </a:tr>
              <a:tr h="206935">
                <a:tc rowSpan="6">
                  <a:txBody>
                    <a:bodyPr/>
                    <a:lstStyle/>
                    <a:p>
                      <a:pPr marL="79375">
                        <a:spcAft>
                          <a:spcPts val="0"/>
                        </a:spcAft>
                        <a:tabLst>
                          <a:tab pos="450215" algn="l"/>
                        </a:tabLst>
                      </a:pPr>
                      <a:r>
                        <a:rPr lang="zh-TW" sz="1400" kern="100">
                          <a:effectLst/>
                          <a:latin typeface="標楷體" panose="03000509000000000000" pitchFamily="65" charset="-120"/>
                          <a:ea typeface="標楷體" panose="03000509000000000000" pitchFamily="65" charset="-120"/>
                        </a:rPr>
                        <a:t>法定需要協助幼兒</a:t>
                      </a:r>
                    </a:p>
                    <a:p>
                      <a:pPr marL="79375">
                        <a:spcAft>
                          <a:spcPts val="0"/>
                        </a:spcAft>
                        <a:tabLst>
                          <a:tab pos="450215" algn="l"/>
                        </a:tabLst>
                      </a:pPr>
                      <a:r>
                        <a:rPr lang="en-US" sz="1400" kern="100">
                          <a:effectLst/>
                          <a:latin typeface="標楷體" panose="03000509000000000000" pitchFamily="65" charset="-120"/>
                          <a:ea typeface="標楷體" panose="03000509000000000000" pitchFamily="65" charset="-120"/>
                        </a:rPr>
                        <a:t> </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6995" algn="just">
                        <a:spcAft>
                          <a:spcPts val="0"/>
                        </a:spcAft>
                        <a:tabLst>
                          <a:tab pos="450215" algn="l"/>
                        </a:tabLst>
                      </a:pPr>
                      <a:r>
                        <a:rPr lang="zh-TW" sz="1400" kern="100" dirty="0">
                          <a:effectLst/>
                          <a:latin typeface="標楷體" panose="03000509000000000000" pitchFamily="65" charset="-120"/>
                          <a:ea typeface="標楷體" panose="03000509000000000000" pitchFamily="65" charset="-120"/>
                        </a:rPr>
                        <a:t>身心障礙</a:t>
                      </a:r>
                      <a:endParaRPr lang="zh-TW" sz="14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en-US" sz="1400" kern="100" dirty="0">
                          <a:solidFill>
                            <a:schemeClr val="dk1"/>
                          </a:solidFill>
                          <a:effectLst/>
                          <a:latin typeface="標楷體" panose="03000509000000000000" pitchFamily="65" charset="-120"/>
                          <a:ea typeface="標楷體" panose="03000509000000000000" pitchFamily="65" charset="-120"/>
                          <a:cs typeface="+mn-cs"/>
                        </a:rPr>
                        <a:t>-</a:t>
                      </a:r>
                      <a:endParaRPr lang="zh-TW" sz="1400" kern="100" dirty="0">
                        <a:solidFill>
                          <a:schemeClr val="dk1"/>
                        </a:solidFill>
                        <a:effectLst/>
                        <a:latin typeface="標楷體" panose="03000509000000000000" pitchFamily="65" charset="-120"/>
                        <a:ea typeface="標楷體" panose="03000509000000000000" pitchFamily="65" charset="-120"/>
                        <a:cs typeface="+mn-cs"/>
                      </a:endParaRPr>
                    </a:p>
                  </a:txBody>
                  <a:tcPr marL="2904" marR="2904" marT="4563" marB="0" anchor="ctr"/>
                </a:tc>
                <a:tc>
                  <a:txBody>
                    <a:bodyPr/>
                    <a:lstStyle/>
                    <a:p>
                      <a:pPr marL="82550">
                        <a:spcAft>
                          <a:spcPts val="0"/>
                        </a:spcAft>
                        <a:tabLst>
                          <a:tab pos="450215" algn="l"/>
                        </a:tabLst>
                      </a:pPr>
                      <a:r>
                        <a:rPr lang="zh-TW" sz="1400" kern="100">
                          <a:effectLst/>
                          <a:latin typeface="標楷體" panose="03000509000000000000" pitchFamily="65" charset="-120"/>
                          <a:ea typeface="標楷體" panose="03000509000000000000" pitchFamily="65" charset="-120"/>
                        </a:rPr>
                        <a:t>由教育局鑑定安置後公告</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extLst>
                  <a:ext uri="{0D108BD9-81ED-4DB2-BD59-A6C34878D82A}">
                    <a16:rowId xmlns:a16="http://schemas.microsoft.com/office/drawing/2014/main" val="1748927853"/>
                  </a:ext>
                </a:extLst>
              </a:tr>
              <a:tr h="350671">
                <a:tc vMerge="1">
                  <a:txBody>
                    <a:bodyPr/>
                    <a:lstStyle/>
                    <a:p>
                      <a:endParaRPr lang="zh-TW" altLang="en-US"/>
                    </a:p>
                  </a:txBody>
                  <a:tcPr/>
                </a:tc>
                <a:tc>
                  <a:txBody>
                    <a:bodyPr/>
                    <a:lstStyle/>
                    <a:p>
                      <a:pPr marL="86995" algn="just">
                        <a:spcAft>
                          <a:spcPts val="0"/>
                        </a:spcAft>
                        <a:tabLst>
                          <a:tab pos="450215" algn="l"/>
                        </a:tabLst>
                      </a:pPr>
                      <a:r>
                        <a:rPr lang="zh-TW" sz="1400" kern="100">
                          <a:effectLst/>
                          <a:latin typeface="標楷體" panose="03000509000000000000" pitchFamily="65" charset="-120"/>
                          <a:ea typeface="標楷體" panose="03000509000000000000" pitchFamily="65" charset="-120"/>
                        </a:rPr>
                        <a:t>中度以上身心障礙者子女</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dirty="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rowSpan="3">
                  <a:txBody>
                    <a:bodyPr/>
                    <a:lstStyle/>
                    <a:p>
                      <a:pPr marL="82550">
                        <a:spcAft>
                          <a:spcPts val="0"/>
                        </a:spcAft>
                        <a:tabLst>
                          <a:tab pos="450215" algn="l"/>
                        </a:tabLst>
                      </a:pPr>
                      <a:r>
                        <a:rPr lang="zh-TW" sz="1400" kern="100">
                          <a:effectLst/>
                          <a:latin typeface="標楷體" panose="03000509000000000000" pitchFamily="65" charset="-120"/>
                          <a:ea typeface="標楷體" panose="03000509000000000000" pitchFamily="65" charset="-120"/>
                        </a:rPr>
                        <a:t>可網路線上登記或紙本現場登記</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extLst>
                  <a:ext uri="{0D108BD9-81ED-4DB2-BD59-A6C34878D82A}">
                    <a16:rowId xmlns:a16="http://schemas.microsoft.com/office/drawing/2014/main" val="2733894365"/>
                  </a:ext>
                </a:extLst>
              </a:tr>
              <a:tr h="206935">
                <a:tc vMerge="1">
                  <a:txBody>
                    <a:bodyPr/>
                    <a:lstStyle/>
                    <a:p>
                      <a:endParaRPr lang="zh-TW" altLang="en-US"/>
                    </a:p>
                  </a:txBody>
                  <a:tcPr/>
                </a:tc>
                <a:tc>
                  <a:txBody>
                    <a:bodyPr/>
                    <a:lstStyle/>
                    <a:p>
                      <a:pPr marL="86995" algn="just">
                        <a:spcAft>
                          <a:spcPts val="0"/>
                        </a:spcAft>
                        <a:tabLst>
                          <a:tab pos="450215" algn="l"/>
                        </a:tabLst>
                      </a:pPr>
                      <a:r>
                        <a:rPr lang="zh-TW" sz="1400" kern="100">
                          <a:effectLst/>
                          <a:latin typeface="標楷體" panose="03000509000000000000" pitchFamily="65" charset="-120"/>
                          <a:ea typeface="標楷體" panose="03000509000000000000" pitchFamily="65" charset="-120"/>
                        </a:rPr>
                        <a:t>低收入戶子女</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vMerge="1">
                  <a:txBody>
                    <a:bodyPr/>
                    <a:lstStyle/>
                    <a:p>
                      <a:endParaRPr lang="zh-TW" altLang="en-US"/>
                    </a:p>
                  </a:txBody>
                  <a:tcPr/>
                </a:tc>
                <a:extLst>
                  <a:ext uri="{0D108BD9-81ED-4DB2-BD59-A6C34878D82A}">
                    <a16:rowId xmlns:a16="http://schemas.microsoft.com/office/drawing/2014/main" val="1981292344"/>
                  </a:ext>
                </a:extLst>
              </a:tr>
              <a:tr h="206935">
                <a:tc vMerge="1">
                  <a:txBody>
                    <a:bodyPr/>
                    <a:lstStyle/>
                    <a:p>
                      <a:endParaRPr lang="zh-TW" altLang="en-US"/>
                    </a:p>
                  </a:txBody>
                  <a:tcPr/>
                </a:tc>
                <a:tc>
                  <a:txBody>
                    <a:bodyPr/>
                    <a:lstStyle/>
                    <a:p>
                      <a:pPr marL="86995" algn="just">
                        <a:spcAft>
                          <a:spcPts val="0"/>
                        </a:spcAft>
                        <a:tabLst>
                          <a:tab pos="450215" algn="l"/>
                        </a:tabLst>
                      </a:pPr>
                      <a:r>
                        <a:rPr lang="zh-TW" sz="1400" kern="100">
                          <a:effectLst/>
                          <a:latin typeface="標楷體" panose="03000509000000000000" pitchFamily="65" charset="-120"/>
                          <a:ea typeface="標楷體" panose="03000509000000000000" pitchFamily="65" charset="-120"/>
                        </a:rPr>
                        <a:t>中低收入戶子女</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dirty="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vMerge="1">
                  <a:txBody>
                    <a:bodyPr/>
                    <a:lstStyle/>
                    <a:p>
                      <a:endParaRPr lang="zh-TW" altLang="en-US"/>
                    </a:p>
                  </a:txBody>
                  <a:tcPr/>
                </a:tc>
                <a:extLst>
                  <a:ext uri="{0D108BD9-81ED-4DB2-BD59-A6C34878D82A}">
                    <a16:rowId xmlns:a16="http://schemas.microsoft.com/office/drawing/2014/main" val="3391458021"/>
                  </a:ext>
                </a:extLst>
              </a:tr>
              <a:tr h="350671">
                <a:tc vMerge="1">
                  <a:txBody>
                    <a:bodyPr/>
                    <a:lstStyle/>
                    <a:p>
                      <a:endParaRPr lang="zh-TW" altLang="en-US"/>
                    </a:p>
                  </a:txBody>
                  <a:tcPr/>
                </a:tc>
                <a:tc>
                  <a:txBody>
                    <a:bodyPr/>
                    <a:lstStyle/>
                    <a:p>
                      <a:pPr marL="86995" algn="just">
                        <a:spcAft>
                          <a:spcPts val="0"/>
                        </a:spcAft>
                        <a:tabLst>
                          <a:tab pos="450215" algn="l"/>
                        </a:tabLst>
                      </a:pPr>
                      <a:r>
                        <a:rPr lang="zh-TW" sz="1400" kern="100">
                          <a:effectLst/>
                          <a:latin typeface="標楷體" panose="03000509000000000000" pitchFamily="65" charset="-120"/>
                          <a:ea typeface="標楷體" panose="03000509000000000000" pitchFamily="65" charset="-120"/>
                        </a:rPr>
                        <a:t>原住民</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a:txBody>
                    <a:bodyPr/>
                    <a:lstStyle/>
                    <a:p>
                      <a:pPr marL="82550">
                        <a:spcAft>
                          <a:spcPts val="0"/>
                        </a:spcAft>
                        <a:tabLst>
                          <a:tab pos="450215" algn="l"/>
                        </a:tabLst>
                      </a:pPr>
                      <a:r>
                        <a:rPr lang="zh-TW" sz="1400" kern="100">
                          <a:effectLst/>
                          <a:latin typeface="標楷體" panose="03000509000000000000" pitchFamily="65" charset="-120"/>
                          <a:ea typeface="標楷體" panose="03000509000000000000" pitchFamily="65" charset="-120"/>
                        </a:rPr>
                        <a:t>倘幼兒非設籍本市須採紙本現場登記</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extLst>
                  <a:ext uri="{0D108BD9-81ED-4DB2-BD59-A6C34878D82A}">
                    <a16:rowId xmlns:a16="http://schemas.microsoft.com/office/drawing/2014/main" val="3603487143"/>
                  </a:ext>
                </a:extLst>
              </a:tr>
              <a:tr h="321393">
                <a:tc vMerge="1">
                  <a:txBody>
                    <a:bodyPr/>
                    <a:lstStyle/>
                    <a:p>
                      <a:endParaRPr lang="zh-TW" altLang="en-US"/>
                    </a:p>
                  </a:txBody>
                  <a:tcPr/>
                </a:tc>
                <a:tc>
                  <a:txBody>
                    <a:bodyPr/>
                    <a:lstStyle/>
                    <a:p>
                      <a:pPr marL="86995" algn="just">
                        <a:spcAft>
                          <a:spcPts val="0"/>
                        </a:spcAft>
                        <a:tabLst>
                          <a:tab pos="450215" algn="l"/>
                        </a:tabLst>
                      </a:pPr>
                      <a:r>
                        <a:rPr lang="zh-TW" sz="1400" kern="100">
                          <a:effectLst/>
                          <a:latin typeface="標楷體" panose="03000509000000000000" pitchFamily="65" charset="-120"/>
                          <a:ea typeface="標楷體" panose="03000509000000000000" pitchFamily="65" charset="-120"/>
                        </a:rPr>
                        <a:t>特殊境遇家庭子女</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a:txBody>
                    <a:bodyPr/>
                    <a:lstStyle/>
                    <a:p>
                      <a:pPr marL="82550">
                        <a:spcAft>
                          <a:spcPts val="0"/>
                        </a:spcAft>
                        <a:tabLst>
                          <a:tab pos="450215" algn="l"/>
                        </a:tabLst>
                      </a:pPr>
                      <a:r>
                        <a:rPr lang="zh-TW" sz="1400" kern="100">
                          <a:effectLst/>
                          <a:latin typeface="標楷體" panose="03000509000000000000" pitchFamily="65" charset="-120"/>
                          <a:ea typeface="標楷體" panose="03000509000000000000" pitchFamily="65" charset="-120"/>
                        </a:rPr>
                        <a:t>可網路線上登記或紙本現場登記</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extLst>
                  <a:ext uri="{0D108BD9-81ED-4DB2-BD59-A6C34878D82A}">
                    <a16:rowId xmlns:a16="http://schemas.microsoft.com/office/drawing/2014/main" val="840002798"/>
                  </a:ext>
                </a:extLst>
              </a:tr>
              <a:tr h="524151">
                <a:tc rowSpan="5">
                  <a:txBody>
                    <a:bodyPr/>
                    <a:lstStyle/>
                    <a:p>
                      <a:pPr marL="304800" algn="ctr">
                        <a:spcAft>
                          <a:spcPts val="0"/>
                        </a:spcAft>
                        <a:tabLst>
                          <a:tab pos="450215" algn="l"/>
                        </a:tabLst>
                      </a:pPr>
                      <a:r>
                        <a:rPr lang="zh-TW" sz="1400" kern="100">
                          <a:effectLst/>
                          <a:latin typeface="標楷體" panose="03000509000000000000" pitchFamily="65" charset="-120"/>
                          <a:ea typeface="標楷體" panose="03000509000000000000" pitchFamily="65" charset="-120"/>
                        </a:rPr>
                        <a:t>優先</a:t>
                      </a:r>
                    </a:p>
                    <a:p>
                      <a:pPr marL="304800" algn="ctr">
                        <a:spcAft>
                          <a:spcPts val="0"/>
                        </a:spcAft>
                        <a:tabLst>
                          <a:tab pos="450215" algn="l"/>
                        </a:tabLst>
                      </a:pPr>
                      <a:r>
                        <a:rPr lang="zh-TW" sz="1400" kern="100">
                          <a:effectLst/>
                          <a:latin typeface="標楷體" panose="03000509000000000000" pitchFamily="65" charset="-120"/>
                          <a:ea typeface="標楷體" panose="03000509000000000000" pitchFamily="65" charset="-120"/>
                        </a:rPr>
                        <a:t>入園</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6222" marR="6222" marT="6222" marB="0" anchor="ctr"/>
                </a:tc>
                <a:tc>
                  <a:txBody>
                    <a:bodyPr/>
                    <a:lstStyle/>
                    <a:p>
                      <a:pPr marL="86995">
                        <a:spcAft>
                          <a:spcPts val="0"/>
                        </a:spcAft>
                        <a:tabLst>
                          <a:tab pos="450215" algn="l"/>
                        </a:tabLst>
                      </a:pPr>
                      <a:r>
                        <a:rPr lang="zh-TW" sz="1400" kern="100">
                          <a:effectLst/>
                          <a:latin typeface="標楷體" panose="03000509000000000000" pitchFamily="65" charset="-120"/>
                          <a:ea typeface="標楷體" panose="03000509000000000000" pitchFamily="65" charset="-120"/>
                        </a:rPr>
                        <a:t>經本府社會局轉介之危機家庭或機構安置之幼兒</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a:txBody>
                    <a:bodyPr/>
                    <a:lstStyle/>
                    <a:p>
                      <a:pPr marL="82550">
                        <a:spcAft>
                          <a:spcPts val="0"/>
                        </a:spcAft>
                        <a:tabLst>
                          <a:tab pos="450215" algn="l"/>
                        </a:tabLst>
                      </a:pPr>
                      <a:r>
                        <a:rPr lang="zh-TW" sz="1400" kern="100" dirty="0">
                          <a:effectLst/>
                          <a:latin typeface="標楷體" panose="03000509000000000000" pitchFamily="65" charset="-120"/>
                          <a:ea typeface="標楷體" panose="03000509000000000000" pitchFamily="65" charset="-120"/>
                        </a:rPr>
                        <a:t>一律採紙本現場登記</a:t>
                      </a:r>
                      <a:endParaRPr lang="zh-TW" sz="14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extLst>
                  <a:ext uri="{0D108BD9-81ED-4DB2-BD59-A6C34878D82A}">
                    <a16:rowId xmlns:a16="http://schemas.microsoft.com/office/drawing/2014/main" val="1310836784"/>
                  </a:ext>
                </a:extLst>
              </a:tr>
              <a:tr h="321393">
                <a:tc vMerge="1">
                  <a:txBody>
                    <a:bodyPr/>
                    <a:lstStyle/>
                    <a:p>
                      <a:endParaRPr lang="zh-TW" altLang="en-US"/>
                    </a:p>
                  </a:txBody>
                  <a:tcPr/>
                </a:tc>
                <a:tc>
                  <a:txBody>
                    <a:bodyPr/>
                    <a:lstStyle/>
                    <a:p>
                      <a:pPr marL="86995">
                        <a:spcAft>
                          <a:spcPts val="0"/>
                        </a:spcAft>
                        <a:tabLst>
                          <a:tab pos="450215" algn="l"/>
                        </a:tabLst>
                      </a:pPr>
                      <a:r>
                        <a:rPr lang="zh-TW" sz="1400" kern="100">
                          <a:effectLst/>
                          <a:latin typeface="標楷體" panose="03000509000000000000" pitchFamily="65" charset="-120"/>
                          <a:ea typeface="標楷體" panose="03000509000000000000" pitchFamily="65" charset="-120"/>
                        </a:rPr>
                        <a:t>輕度身心障礙者子女</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a:txBody>
                    <a:bodyPr/>
                    <a:lstStyle/>
                    <a:p>
                      <a:pPr marL="82550">
                        <a:spcAft>
                          <a:spcPts val="0"/>
                        </a:spcAft>
                        <a:tabLst>
                          <a:tab pos="450215" algn="l"/>
                        </a:tabLst>
                      </a:pPr>
                      <a:r>
                        <a:rPr lang="zh-TW" sz="1400" kern="100">
                          <a:effectLst/>
                          <a:latin typeface="標楷體" panose="03000509000000000000" pitchFamily="65" charset="-120"/>
                          <a:ea typeface="標楷體" panose="03000509000000000000" pitchFamily="65" charset="-120"/>
                        </a:rPr>
                        <a:t>可網路線上登記或紙本現場登記</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extLst>
                  <a:ext uri="{0D108BD9-81ED-4DB2-BD59-A6C34878D82A}">
                    <a16:rowId xmlns:a16="http://schemas.microsoft.com/office/drawing/2014/main" val="601106325"/>
                  </a:ext>
                </a:extLst>
              </a:tr>
              <a:tr h="350671">
                <a:tc vMerge="1">
                  <a:txBody>
                    <a:bodyPr/>
                    <a:lstStyle/>
                    <a:p>
                      <a:endParaRPr lang="zh-TW" altLang="en-US"/>
                    </a:p>
                  </a:txBody>
                  <a:tcPr/>
                </a:tc>
                <a:tc>
                  <a:txBody>
                    <a:bodyPr/>
                    <a:lstStyle/>
                    <a:p>
                      <a:pPr marL="86995">
                        <a:spcAft>
                          <a:spcPts val="0"/>
                        </a:spcAft>
                        <a:tabLst>
                          <a:tab pos="450215" algn="l"/>
                        </a:tabLst>
                      </a:pPr>
                      <a:r>
                        <a:rPr lang="zh-TW" sz="1400" kern="100" dirty="0">
                          <a:effectLst/>
                          <a:latin typeface="標楷體" panose="03000509000000000000" pitchFamily="65" charset="-120"/>
                          <a:ea typeface="標楷體" panose="03000509000000000000" pitchFamily="65" charset="-120"/>
                        </a:rPr>
                        <a:t>編制內現職教職員之子女</a:t>
                      </a:r>
                      <a:endParaRPr lang="zh-TW" sz="14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a:txBody>
                    <a:bodyPr/>
                    <a:lstStyle/>
                    <a:p>
                      <a:pPr marL="82550">
                        <a:spcAft>
                          <a:spcPts val="0"/>
                        </a:spcAft>
                        <a:tabLst>
                          <a:tab pos="450215" algn="l"/>
                        </a:tabLst>
                      </a:pPr>
                      <a:r>
                        <a:rPr lang="zh-TW" sz="1400" kern="100">
                          <a:effectLst/>
                          <a:latin typeface="標楷體" panose="03000509000000000000" pitchFamily="65" charset="-120"/>
                          <a:ea typeface="標楷體" panose="03000509000000000000" pitchFamily="65" charset="-120"/>
                        </a:rPr>
                        <a:t>一律採紙本現場登記</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extLst>
                  <a:ext uri="{0D108BD9-81ED-4DB2-BD59-A6C34878D82A}">
                    <a16:rowId xmlns:a16="http://schemas.microsoft.com/office/drawing/2014/main" val="324530907"/>
                  </a:ext>
                </a:extLst>
              </a:tr>
              <a:tr h="208510">
                <a:tc vMerge="1">
                  <a:txBody>
                    <a:bodyPr/>
                    <a:lstStyle/>
                    <a:p>
                      <a:endParaRPr lang="zh-TW" altLang="en-US"/>
                    </a:p>
                  </a:txBody>
                  <a:tcPr/>
                </a:tc>
                <a:tc>
                  <a:txBody>
                    <a:bodyPr/>
                    <a:lstStyle/>
                    <a:p>
                      <a:pPr marL="86995">
                        <a:spcAft>
                          <a:spcPts val="0"/>
                        </a:spcAft>
                        <a:tabLst>
                          <a:tab pos="450215" algn="l"/>
                        </a:tabLst>
                      </a:pPr>
                      <a:r>
                        <a:rPr lang="zh-TW" sz="1400" kern="100" dirty="0">
                          <a:effectLst/>
                          <a:latin typeface="標楷體" panose="03000509000000000000" pitchFamily="65" charset="-120"/>
                          <a:ea typeface="標楷體" panose="03000509000000000000" pitchFamily="65" charset="-120"/>
                        </a:rPr>
                        <a:t>雙胞胎或多胞胎幼兒</a:t>
                      </a:r>
                      <a:endParaRPr lang="zh-TW" sz="14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a:txBody>
                    <a:bodyPr/>
                    <a:lstStyle/>
                    <a:p>
                      <a:pPr marL="82550">
                        <a:spcAft>
                          <a:spcPts val="0"/>
                        </a:spcAft>
                        <a:tabLst>
                          <a:tab pos="450215" algn="l"/>
                        </a:tabLst>
                      </a:pPr>
                      <a:r>
                        <a:rPr lang="zh-TW" sz="1400" kern="100">
                          <a:effectLst/>
                          <a:latin typeface="標楷體" panose="03000509000000000000" pitchFamily="65" charset="-120"/>
                          <a:ea typeface="標楷體" panose="03000509000000000000" pitchFamily="65" charset="-120"/>
                        </a:rPr>
                        <a:t>一律採紙本現場登記</a:t>
                      </a:r>
                      <a:endParaRPr lang="zh-TW" sz="14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6222" marR="6222" marT="6222" marB="0" anchor="ctr"/>
                </a:tc>
                <a:extLst>
                  <a:ext uri="{0D108BD9-81ED-4DB2-BD59-A6C34878D82A}">
                    <a16:rowId xmlns:a16="http://schemas.microsoft.com/office/drawing/2014/main" val="78920671"/>
                  </a:ext>
                </a:extLst>
              </a:tr>
              <a:tr h="409536">
                <a:tc vMerge="1">
                  <a:txBody>
                    <a:bodyPr/>
                    <a:lstStyle/>
                    <a:p>
                      <a:endParaRPr lang="zh-TW" altLang="en-US"/>
                    </a:p>
                  </a:txBody>
                  <a:tcPr/>
                </a:tc>
                <a:tc>
                  <a:txBody>
                    <a:bodyPr/>
                    <a:lstStyle/>
                    <a:p>
                      <a:pPr marL="86995">
                        <a:spcAft>
                          <a:spcPts val="0"/>
                        </a:spcAft>
                        <a:tabLst>
                          <a:tab pos="450215" algn="l"/>
                        </a:tabLst>
                      </a:pPr>
                      <a:r>
                        <a:rPr lang="zh-TW" sz="1400" kern="100" dirty="0">
                          <a:effectLst/>
                          <a:latin typeface="標楷體" panose="03000509000000000000" pitchFamily="65" charset="-120"/>
                          <a:ea typeface="標楷體" panose="03000509000000000000" pitchFamily="65" charset="-120"/>
                        </a:rPr>
                        <a:t>幼兒家庭有同胞兄弟姊妹三人以上</a:t>
                      </a:r>
                      <a:endParaRPr lang="zh-TW" sz="14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2904" marR="2904" marT="4563" marB="0" anchor="ctr"/>
                </a:tc>
                <a:tc>
                  <a:txBody>
                    <a:bodyPr/>
                    <a:lstStyle/>
                    <a:p>
                      <a:pPr marL="82550" algn="ctr" defTabSz="914400" rtl="0" eaLnBrk="1" latinLnBrk="0" hangingPunct="1">
                        <a:spcAft>
                          <a:spcPts val="0"/>
                        </a:spcAft>
                        <a:tabLst>
                          <a:tab pos="450215" algn="l"/>
                        </a:tabLst>
                      </a:pPr>
                      <a:r>
                        <a:rPr lang="zh-TW" sz="1400" kern="100" dirty="0">
                          <a:solidFill>
                            <a:schemeClr val="dk1"/>
                          </a:solidFill>
                          <a:effectLst/>
                          <a:latin typeface="標楷體" panose="03000509000000000000" pitchFamily="65" charset="-120"/>
                          <a:ea typeface="標楷體" panose="03000509000000000000" pitchFamily="65" charset="-120"/>
                          <a:cs typeface="+mn-cs"/>
                        </a:rPr>
                        <a:t>╳</a:t>
                      </a:r>
                    </a:p>
                  </a:txBody>
                  <a:tcPr marL="2904" marR="2904" marT="4563" marB="0" anchor="ctr"/>
                </a:tc>
                <a:tc>
                  <a:txBody>
                    <a:bodyPr/>
                    <a:lstStyle/>
                    <a:p>
                      <a:pPr marL="82550">
                        <a:spcAft>
                          <a:spcPts val="0"/>
                        </a:spcAft>
                        <a:tabLst>
                          <a:tab pos="450215" algn="l"/>
                        </a:tabLst>
                      </a:pPr>
                      <a:r>
                        <a:rPr lang="zh-TW" sz="1400" kern="100" dirty="0">
                          <a:effectLst/>
                          <a:latin typeface="標楷體" panose="03000509000000000000" pitchFamily="65" charset="-120"/>
                          <a:ea typeface="標楷體" panose="03000509000000000000" pitchFamily="65" charset="-120"/>
                        </a:rPr>
                        <a:t>一律採紙本現場登記</a:t>
                      </a:r>
                      <a:endParaRPr lang="zh-TW" sz="14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222" marR="6222" marT="6222" marB="0" anchor="ctr"/>
                </a:tc>
                <a:extLst>
                  <a:ext uri="{0D108BD9-81ED-4DB2-BD59-A6C34878D82A}">
                    <a16:rowId xmlns:a16="http://schemas.microsoft.com/office/drawing/2014/main" val="1354979936"/>
                  </a:ext>
                </a:extLst>
              </a:tr>
              <a:tr h="810407">
                <a:tc gridSpan="4">
                  <a:txBody>
                    <a:bodyPr/>
                    <a:lstStyle/>
                    <a:p>
                      <a:pPr marL="82550" algn="l">
                        <a:spcAft>
                          <a:spcPts val="0"/>
                        </a:spcAft>
                        <a:tabLst>
                          <a:tab pos="450215" algn="l"/>
                        </a:tabLst>
                      </a:pPr>
                      <a:r>
                        <a:rPr lang="zh-TW" sz="1400" b="0" kern="100" dirty="0">
                          <a:effectLst/>
                          <a:latin typeface="標楷體" panose="03000509000000000000" pitchFamily="65" charset="-120"/>
                          <a:ea typeface="標楷體" panose="03000509000000000000" pitchFamily="65" charset="-120"/>
                        </a:rPr>
                        <a:t>備註：符合以下資格者，請前往現場報名：</a:t>
                      </a:r>
                    </a:p>
                    <a:p>
                      <a:pPr marL="342900" lvl="0" indent="-342900" algn="l">
                        <a:spcAft>
                          <a:spcPts val="0"/>
                        </a:spcAft>
                        <a:buFont typeface="+mj-lt"/>
                        <a:buAutoNum type="arabicPeriod"/>
                        <a:tabLst>
                          <a:tab pos="450215" algn="l"/>
                        </a:tabLst>
                      </a:pPr>
                      <a:r>
                        <a:rPr lang="en-US" sz="1400" b="0" kern="100" dirty="0">
                          <a:effectLst/>
                          <a:latin typeface="標楷體" panose="03000509000000000000" pitchFamily="65" charset="-120"/>
                          <a:ea typeface="標楷體" panose="03000509000000000000" pitchFamily="65" charset="-120"/>
                        </a:rPr>
                        <a:t>110</a:t>
                      </a:r>
                      <a:r>
                        <a:rPr lang="zh-TW" sz="1400" b="0" kern="100" dirty="0">
                          <a:effectLst/>
                          <a:latin typeface="標楷體" panose="03000509000000000000" pitchFamily="65" charset="-120"/>
                          <a:ea typeface="標楷體" panose="03000509000000000000" pitchFamily="65" charset="-120"/>
                        </a:rPr>
                        <a:t>年</a:t>
                      </a:r>
                      <a:r>
                        <a:rPr lang="en-US" sz="1400" b="0" kern="100" dirty="0">
                          <a:effectLst/>
                          <a:latin typeface="標楷體" panose="03000509000000000000" pitchFamily="65" charset="-120"/>
                          <a:ea typeface="標楷體" panose="03000509000000000000" pitchFamily="65" charset="-120"/>
                        </a:rPr>
                        <a:t>2</a:t>
                      </a:r>
                      <a:r>
                        <a:rPr lang="zh-TW" sz="1400" b="0" kern="100" dirty="0">
                          <a:effectLst/>
                          <a:latin typeface="標楷體" panose="03000509000000000000" pitchFamily="65" charset="-120"/>
                          <a:ea typeface="標楷體" panose="03000509000000000000" pitchFamily="65" charset="-120"/>
                        </a:rPr>
                        <a:t>月</a:t>
                      </a:r>
                      <a:r>
                        <a:rPr lang="en-US" sz="1400" b="0" kern="100" dirty="0">
                          <a:effectLst/>
                          <a:latin typeface="標楷體" panose="03000509000000000000" pitchFamily="65" charset="-120"/>
                          <a:ea typeface="標楷體" panose="03000509000000000000" pitchFamily="65" charset="-120"/>
                        </a:rPr>
                        <a:t>21</a:t>
                      </a:r>
                      <a:r>
                        <a:rPr lang="zh-TW" sz="1400" b="0" kern="100" dirty="0">
                          <a:effectLst/>
                          <a:latin typeface="標楷體" panose="03000509000000000000" pitchFamily="65" charset="-120"/>
                          <a:ea typeface="標楷體" panose="03000509000000000000" pitchFamily="65" charset="-120"/>
                        </a:rPr>
                        <a:t>日前非設籍本市幼兒。</a:t>
                      </a:r>
                    </a:p>
                    <a:p>
                      <a:pPr marL="342900" lvl="0" indent="-342900" algn="l">
                        <a:spcAft>
                          <a:spcPts val="0"/>
                        </a:spcAft>
                        <a:buFont typeface="+mj-lt"/>
                        <a:buAutoNum type="arabicPeriod"/>
                        <a:tabLst>
                          <a:tab pos="450215" algn="l"/>
                        </a:tabLst>
                      </a:pPr>
                      <a:r>
                        <a:rPr lang="zh-TW" sz="1400" b="0" kern="100" dirty="0">
                          <a:effectLst/>
                          <a:latin typeface="標楷體" panose="03000509000000000000" pitchFamily="65" charset="-120"/>
                          <a:ea typeface="標楷體" panose="03000509000000000000" pitchFamily="65" charset="-120"/>
                        </a:rPr>
                        <a:t>幼兒父母屬輕度及中度以上身心障礙者而非設籍本市。</a:t>
                      </a:r>
                    </a:p>
                    <a:p>
                      <a:pPr marL="342900" lvl="0" indent="-342900" algn="l">
                        <a:spcAft>
                          <a:spcPts val="0"/>
                        </a:spcAft>
                        <a:buFont typeface="+mj-lt"/>
                        <a:buAutoNum type="arabicPeriod"/>
                        <a:tabLst>
                          <a:tab pos="450215" algn="l"/>
                        </a:tabLst>
                      </a:pPr>
                      <a:r>
                        <a:rPr lang="zh-TW" sz="1400" b="0" kern="100" dirty="0">
                          <a:effectLst/>
                          <a:latin typeface="標楷體" panose="03000509000000000000" pitchFamily="65" charset="-120"/>
                          <a:ea typeface="標楷體" panose="03000509000000000000" pitchFamily="65" charset="-120"/>
                        </a:rPr>
                        <a:t>與幼兒設籍同戶者為祖父母及外祖父母。</a:t>
                      </a:r>
                      <a:endParaRPr lang="zh-TW" sz="1400" b="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26010036"/>
                  </a:ext>
                </a:extLst>
              </a:tr>
            </a:tbl>
          </a:graphicData>
        </a:graphic>
      </p:graphicFrame>
    </p:spTree>
    <p:extLst>
      <p:ext uri="{BB962C8B-B14F-4D97-AF65-F5344CB8AC3E}">
        <p14:creationId xmlns:p14="http://schemas.microsoft.com/office/powerpoint/2010/main" val="383952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08720"/>
            <a:ext cx="8229600" cy="508918"/>
          </a:xfrm>
        </p:spPr>
        <p:txBody>
          <a:bodyPr/>
          <a:lstStyle/>
          <a:p>
            <a:r>
              <a:rPr lang="zh-TW" altLang="en-US" sz="3200" dirty="0" smtClean="0">
                <a:latin typeface="標楷體" panose="03000509000000000000" pitchFamily="65" charset="-120"/>
                <a:ea typeface="標楷體" panose="03000509000000000000" pitchFamily="65" charset="-120"/>
              </a:rPr>
              <a:t>肆、</a:t>
            </a:r>
            <a:r>
              <a:rPr lang="zh-TW" altLang="zh-TW" sz="3200" dirty="0" smtClean="0">
                <a:latin typeface="標楷體" panose="03000509000000000000" pitchFamily="65" charset="-120"/>
                <a:ea typeface="標楷體" panose="03000509000000000000" pitchFamily="65" charset="-120"/>
              </a:rPr>
              <a:t>招生</a:t>
            </a:r>
            <a:r>
              <a:rPr lang="zh-TW" altLang="zh-TW" sz="3200" dirty="0">
                <a:latin typeface="標楷體" panose="03000509000000000000" pitchFamily="65" charset="-120"/>
                <a:ea typeface="標楷體" panose="03000509000000000000" pitchFamily="65" charset="-120"/>
              </a:rPr>
              <a:t>順序</a:t>
            </a:r>
            <a:endParaRPr lang="zh-TW" altLang="en-US" sz="32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66141" y="1404735"/>
            <a:ext cx="5369330" cy="4353942"/>
          </a:xfrm>
        </p:spPr>
        <p:txBody>
          <a:bodyPr/>
          <a:lstStyle/>
          <a:p>
            <a:pPr marL="0" indent="0">
              <a:buNone/>
            </a:pP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一</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第</a:t>
            </a:r>
            <a:r>
              <a:rPr lang="en-US" altLang="zh-TW" sz="1200" dirty="0">
                <a:latin typeface="標楷體" panose="03000509000000000000" pitchFamily="65" charset="-120"/>
                <a:ea typeface="標楷體" panose="03000509000000000000" pitchFamily="65" charset="-120"/>
              </a:rPr>
              <a:t>1</a:t>
            </a:r>
            <a:r>
              <a:rPr lang="zh-TW" altLang="zh-TW" sz="1200" dirty="0">
                <a:latin typeface="標楷體" panose="03000509000000000000" pitchFamily="65" charset="-120"/>
                <a:ea typeface="標楷體" panose="03000509000000000000" pitchFamily="65" charset="-120"/>
              </a:rPr>
              <a:t>階段招生順序</a:t>
            </a:r>
          </a:p>
          <a:p>
            <a:pPr marL="0" indent="0">
              <a:buNone/>
            </a:pPr>
            <a:r>
              <a:rPr lang="zh-TW" altLang="zh-TW" sz="1200" dirty="0">
                <a:latin typeface="標楷體" panose="03000509000000000000" pitchFamily="65" charset="-120"/>
                <a:ea typeface="標楷體" panose="03000509000000000000" pitchFamily="65" charset="-120"/>
              </a:rPr>
              <a:t>實際招收學齡層為</a:t>
            </a:r>
            <a:r>
              <a:rPr lang="en-US" altLang="zh-TW" sz="1200" dirty="0">
                <a:latin typeface="標楷體" panose="03000509000000000000" pitchFamily="65" charset="-120"/>
                <a:ea typeface="標楷體" panose="03000509000000000000" pitchFamily="65" charset="-120"/>
              </a:rPr>
              <a:t>3</a:t>
            </a:r>
            <a:r>
              <a:rPr lang="zh-TW" altLang="zh-TW" sz="1200" dirty="0">
                <a:latin typeface="標楷體" panose="03000509000000000000" pitchFamily="65" charset="-120"/>
                <a:ea typeface="標楷體" panose="03000509000000000000" pitchFamily="65" charset="-120"/>
              </a:rPr>
              <a:t>足歲以上至入國民小學前之幼兒</a:t>
            </a:r>
          </a:p>
          <a:p>
            <a:r>
              <a:rPr lang="en-US" altLang="zh-TW" sz="1200" dirty="0">
                <a:latin typeface="標楷體" panose="03000509000000000000" pitchFamily="65" charset="-120"/>
                <a:ea typeface="標楷體" panose="03000509000000000000" pitchFamily="65" charset="-120"/>
              </a:rPr>
              <a:t>5</a:t>
            </a:r>
            <a:r>
              <a:rPr lang="zh-TW" altLang="zh-TW" sz="1200" dirty="0">
                <a:latin typeface="標楷體" panose="03000509000000000000" pitchFamily="65" charset="-120"/>
                <a:ea typeface="標楷體" panose="03000509000000000000" pitchFamily="65" charset="-120"/>
              </a:rPr>
              <a:t>足歲需要協助幼兒。</a:t>
            </a:r>
          </a:p>
          <a:p>
            <a:r>
              <a:rPr lang="en-US" altLang="zh-TW" sz="1200" dirty="0">
                <a:latin typeface="標楷體" panose="03000509000000000000" pitchFamily="65" charset="-120"/>
                <a:ea typeface="標楷體" panose="03000509000000000000" pitchFamily="65" charset="-120"/>
              </a:rPr>
              <a:t>4</a:t>
            </a:r>
            <a:r>
              <a:rPr lang="zh-TW" altLang="zh-TW" sz="1200" dirty="0">
                <a:latin typeface="標楷體" panose="03000509000000000000" pitchFamily="65" charset="-120"/>
                <a:ea typeface="標楷體" panose="03000509000000000000" pitchFamily="65" charset="-120"/>
              </a:rPr>
              <a:t>足歲需要協助幼兒。</a:t>
            </a:r>
          </a:p>
          <a:p>
            <a:r>
              <a:rPr lang="en-US" altLang="zh-TW" sz="1200" dirty="0">
                <a:latin typeface="標楷體" panose="03000509000000000000" pitchFamily="65" charset="-120"/>
                <a:ea typeface="標楷體" panose="03000509000000000000" pitchFamily="65" charset="-120"/>
              </a:rPr>
              <a:t>3</a:t>
            </a:r>
            <a:r>
              <a:rPr lang="zh-TW" altLang="zh-TW" sz="1200" dirty="0">
                <a:latin typeface="標楷體" panose="03000509000000000000" pitchFamily="65" charset="-120"/>
                <a:ea typeface="標楷體" panose="03000509000000000000" pitchFamily="65" charset="-120"/>
              </a:rPr>
              <a:t>足歲需要協助幼兒。</a:t>
            </a:r>
          </a:p>
          <a:p>
            <a:r>
              <a:rPr lang="en-US" altLang="zh-TW" sz="1200" dirty="0">
                <a:latin typeface="標楷體" panose="03000509000000000000" pitchFamily="65" charset="-120"/>
                <a:ea typeface="標楷體" panose="03000509000000000000" pitchFamily="65" charset="-120"/>
              </a:rPr>
              <a:t>5</a:t>
            </a:r>
            <a:r>
              <a:rPr lang="zh-TW" altLang="zh-TW" sz="1200" dirty="0">
                <a:latin typeface="標楷體" panose="03000509000000000000" pitchFamily="65" charset="-120"/>
                <a:ea typeface="標楷體" panose="03000509000000000000" pitchFamily="65" charset="-120"/>
              </a:rPr>
              <a:t>足歲優先入園資格幼兒。</a:t>
            </a:r>
          </a:p>
          <a:p>
            <a:r>
              <a:rPr lang="en-US" altLang="zh-TW" sz="1200" dirty="0">
                <a:latin typeface="標楷體" panose="03000509000000000000" pitchFamily="65" charset="-120"/>
                <a:ea typeface="標楷體" panose="03000509000000000000" pitchFamily="65" charset="-120"/>
              </a:rPr>
              <a:t>5</a:t>
            </a:r>
            <a:r>
              <a:rPr lang="zh-TW" altLang="zh-TW" sz="1200" dirty="0">
                <a:latin typeface="標楷體" panose="03000509000000000000" pitchFamily="65" charset="-120"/>
                <a:ea typeface="標楷體" panose="03000509000000000000" pitchFamily="65" charset="-120"/>
              </a:rPr>
              <a:t>足歲一般身分幼兒。</a:t>
            </a:r>
          </a:p>
          <a:p>
            <a:endParaRPr lang="en-US" altLang="zh-TW" sz="1200" dirty="0" smtClean="0">
              <a:latin typeface="標楷體" panose="03000509000000000000" pitchFamily="65" charset="-120"/>
              <a:ea typeface="標楷體" panose="03000509000000000000" pitchFamily="65" charset="-120"/>
            </a:endParaRPr>
          </a:p>
          <a:p>
            <a:pPr marL="0" indent="0">
              <a:buNone/>
            </a:pPr>
            <a:r>
              <a:rPr lang="en-US" altLang="zh-TW" sz="1200" dirty="0" smtClean="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二</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第</a:t>
            </a:r>
            <a:r>
              <a:rPr lang="en-US" altLang="zh-TW" sz="1200" dirty="0">
                <a:latin typeface="標楷體" panose="03000509000000000000" pitchFamily="65" charset="-120"/>
                <a:ea typeface="標楷體" panose="03000509000000000000" pitchFamily="65" charset="-120"/>
              </a:rPr>
              <a:t>2</a:t>
            </a:r>
            <a:r>
              <a:rPr lang="zh-TW" altLang="zh-TW" sz="1200" dirty="0">
                <a:latin typeface="標楷體" panose="03000509000000000000" pitchFamily="65" charset="-120"/>
                <a:ea typeface="標楷體" panose="03000509000000000000" pitchFamily="65" charset="-120"/>
              </a:rPr>
              <a:t>階段招生順序</a:t>
            </a:r>
          </a:p>
          <a:p>
            <a:pPr marL="0" indent="0">
              <a:buNone/>
            </a:pPr>
            <a:r>
              <a:rPr lang="zh-TW" altLang="zh-TW" sz="1200" dirty="0">
                <a:latin typeface="標楷體" panose="03000509000000000000" pitchFamily="65" charset="-120"/>
                <a:ea typeface="標楷體" panose="03000509000000000000" pitchFamily="65" charset="-120"/>
              </a:rPr>
              <a:t>實際招收學齡層為</a:t>
            </a:r>
            <a:r>
              <a:rPr lang="en-US" altLang="zh-TW" sz="1200" dirty="0">
                <a:latin typeface="標楷體" panose="03000509000000000000" pitchFamily="65" charset="-120"/>
                <a:ea typeface="標楷體" panose="03000509000000000000" pitchFamily="65" charset="-120"/>
              </a:rPr>
              <a:t>3</a:t>
            </a:r>
            <a:r>
              <a:rPr lang="zh-TW" altLang="zh-TW" sz="1200" dirty="0">
                <a:latin typeface="標楷體" panose="03000509000000000000" pitchFamily="65" charset="-120"/>
                <a:ea typeface="標楷體" panose="03000509000000000000" pitchFamily="65" charset="-120"/>
              </a:rPr>
              <a:t>足歲以上至入國民小學前之幼兒</a:t>
            </a:r>
          </a:p>
          <a:p>
            <a:pPr marL="342900" lvl="3" indent="-342900">
              <a:buFont typeface="Arial" pitchFamily="34" charset="0"/>
              <a:buChar char="•"/>
            </a:pPr>
            <a:r>
              <a:rPr lang="zh-TW" altLang="zh-TW" sz="1200" dirty="0">
                <a:latin typeface="標楷體" panose="03000509000000000000" pitchFamily="65" charset="-120"/>
                <a:ea typeface="標楷體" panose="03000509000000000000" pitchFamily="65" charset="-120"/>
              </a:rPr>
              <a:t>第</a:t>
            </a:r>
            <a:r>
              <a:rPr lang="en-US" altLang="zh-TW" sz="1200" dirty="0">
                <a:latin typeface="標楷體" panose="03000509000000000000" pitchFamily="65" charset="-120"/>
                <a:ea typeface="標楷體" panose="03000509000000000000" pitchFamily="65" charset="-120"/>
              </a:rPr>
              <a:t>1</a:t>
            </a:r>
            <a:r>
              <a:rPr lang="zh-TW" altLang="zh-TW" sz="1200" dirty="0">
                <a:latin typeface="標楷體" panose="03000509000000000000" pitchFamily="65" charset="-120"/>
                <a:ea typeface="標楷體" panose="03000509000000000000" pitchFamily="65" charset="-120"/>
              </a:rPr>
              <a:t>階段未錄取之</a:t>
            </a:r>
            <a:r>
              <a:rPr lang="en-US" altLang="zh-TW" sz="1200" dirty="0">
                <a:latin typeface="標楷體" panose="03000509000000000000" pitchFamily="65" charset="-120"/>
                <a:ea typeface="標楷體" panose="03000509000000000000" pitchFamily="65" charset="-120"/>
              </a:rPr>
              <a:t>5</a:t>
            </a:r>
            <a:r>
              <a:rPr lang="zh-TW" altLang="zh-TW" sz="1200" dirty="0">
                <a:latin typeface="標楷體" panose="03000509000000000000" pitchFamily="65" charset="-120"/>
                <a:ea typeface="標楷體" panose="03000509000000000000" pitchFamily="65" charset="-120"/>
              </a:rPr>
              <a:t>足歲需要協助幼兒。</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持優先入園卡者</a:t>
            </a:r>
            <a:r>
              <a:rPr lang="en-US" altLang="zh-TW" sz="1200" dirty="0">
                <a:latin typeface="標楷體" panose="03000509000000000000" pitchFamily="65" charset="-120"/>
                <a:ea typeface="標楷體" panose="03000509000000000000" pitchFamily="65" charset="-120"/>
              </a:rPr>
              <a:t>)</a:t>
            </a:r>
            <a:endParaRPr lang="zh-TW" altLang="zh-TW" sz="1200" dirty="0">
              <a:latin typeface="標楷體" panose="03000509000000000000" pitchFamily="65" charset="-120"/>
              <a:ea typeface="標楷體" panose="03000509000000000000" pitchFamily="65" charset="-120"/>
            </a:endParaRPr>
          </a:p>
          <a:p>
            <a:pPr marL="342900" lvl="3" indent="-342900">
              <a:buFont typeface="Arial" pitchFamily="34" charset="0"/>
              <a:buChar char="•"/>
            </a:pPr>
            <a:r>
              <a:rPr lang="zh-TW" altLang="zh-TW" sz="1200" dirty="0">
                <a:latin typeface="標楷體" panose="03000509000000000000" pitchFamily="65" charset="-120"/>
                <a:ea typeface="標楷體" panose="03000509000000000000" pitchFamily="65" charset="-120"/>
              </a:rPr>
              <a:t>第</a:t>
            </a:r>
            <a:r>
              <a:rPr lang="en-US" altLang="zh-TW" sz="1200" dirty="0">
                <a:latin typeface="標楷體" panose="03000509000000000000" pitchFamily="65" charset="-120"/>
                <a:ea typeface="標楷體" panose="03000509000000000000" pitchFamily="65" charset="-120"/>
              </a:rPr>
              <a:t>1</a:t>
            </a:r>
            <a:r>
              <a:rPr lang="zh-TW" altLang="zh-TW" sz="1200" dirty="0">
                <a:latin typeface="標楷體" panose="03000509000000000000" pitchFamily="65" charset="-120"/>
                <a:ea typeface="標楷體" panose="03000509000000000000" pitchFamily="65" charset="-120"/>
              </a:rPr>
              <a:t>階段未錄取之</a:t>
            </a:r>
            <a:r>
              <a:rPr lang="en-US" altLang="zh-TW" sz="1200" dirty="0">
                <a:latin typeface="標楷體" panose="03000509000000000000" pitchFamily="65" charset="-120"/>
                <a:ea typeface="標楷體" panose="03000509000000000000" pitchFamily="65" charset="-120"/>
              </a:rPr>
              <a:t>4</a:t>
            </a:r>
            <a:r>
              <a:rPr lang="zh-TW" altLang="zh-TW" sz="1200" dirty="0">
                <a:latin typeface="標楷體" panose="03000509000000000000" pitchFamily="65" charset="-120"/>
                <a:ea typeface="標楷體" panose="03000509000000000000" pitchFamily="65" charset="-120"/>
              </a:rPr>
              <a:t>足歲需要協助幼兒。</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持優先入園卡者</a:t>
            </a:r>
            <a:r>
              <a:rPr lang="en-US" altLang="zh-TW" sz="1200" dirty="0">
                <a:latin typeface="標楷體" panose="03000509000000000000" pitchFamily="65" charset="-120"/>
                <a:ea typeface="標楷體" panose="03000509000000000000" pitchFamily="65" charset="-120"/>
              </a:rPr>
              <a:t>)</a:t>
            </a:r>
            <a:endParaRPr lang="zh-TW" altLang="zh-TW" sz="1200" dirty="0">
              <a:latin typeface="標楷體" panose="03000509000000000000" pitchFamily="65" charset="-120"/>
              <a:ea typeface="標楷體" panose="03000509000000000000" pitchFamily="65" charset="-120"/>
            </a:endParaRPr>
          </a:p>
          <a:p>
            <a:pPr marL="342900" lvl="3" indent="-342900">
              <a:buFont typeface="Arial" pitchFamily="34" charset="0"/>
              <a:buChar char="•"/>
            </a:pPr>
            <a:r>
              <a:rPr lang="zh-TW" altLang="zh-TW" sz="1200" dirty="0">
                <a:latin typeface="標楷體" panose="03000509000000000000" pitchFamily="65" charset="-120"/>
                <a:ea typeface="標楷體" panose="03000509000000000000" pitchFamily="65" charset="-120"/>
              </a:rPr>
              <a:t>第</a:t>
            </a:r>
            <a:r>
              <a:rPr lang="en-US" altLang="zh-TW" sz="1200" dirty="0">
                <a:latin typeface="標楷體" panose="03000509000000000000" pitchFamily="65" charset="-120"/>
                <a:ea typeface="標楷體" panose="03000509000000000000" pitchFamily="65" charset="-120"/>
              </a:rPr>
              <a:t>1</a:t>
            </a:r>
            <a:r>
              <a:rPr lang="zh-TW" altLang="zh-TW" sz="1200" dirty="0">
                <a:latin typeface="標楷體" panose="03000509000000000000" pitchFamily="65" charset="-120"/>
                <a:ea typeface="標楷體" panose="03000509000000000000" pitchFamily="65" charset="-120"/>
              </a:rPr>
              <a:t>階段未錄取之</a:t>
            </a:r>
            <a:r>
              <a:rPr lang="en-US" altLang="zh-TW" sz="1200" dirty="0">
                <a:latin typeface="標楷體" panose="03000509000000000000" pitchFamily="65" charset="-120"/>
                <a:ea typeface="標楷體" panose="03000509000000000000" pitchFamily="65" charset="-120"/>
              </a:rPr>
              <a:t>3</a:t>
            </a:r>
            <a:r>
              <a:rPr lang="zh-TW" altLang="zh-TW" sz="1200" dirty="0">
                <a:latin typeface="標楷體" panose="03000509000000000000" pitchFamily="65" charset="-120"/>
                <a:ea typeface="標楷體" panose="03000509000000000000" pitchFamily="65" charset="-120"/>
              </a:rPr>
              <a:t>足歲需要協助幼兒。</a:t>
            </a:r>
            <a:r>
              <a:rPr lang="en-US" altLang="zh-TW" sz="1200" dirty="0">
                <a:latin typeface="標楷體" panose="03000509000000000000" pitchFamily="65" charset="-120"/>
                <a:ea typeface="標楷體" panose="03000509000000000000" pitchFamily="65" charset="-120"/>
              </a:rPr>
              <a:t>(</a:t>
            </a:r>
            <a:r>
              <a:rPr lang="zh-TW" altLang="zh-TW" sz="1200" dirty="0">
                <a:latin typeface="標楷體" panose="03000509000000000000" pitchFamily="65" charset="-120"/>
                <a:ea typeface="標楷體" panose="03000509000000000000" pitchFamily="65" charset="-120"/>
              </a:rPr>
              <a:t>持優先入園卡者</a:t>
            </a:r>
            <a:r>
              <a:rPr lang="en-US" altLang="zh-TW" sz="1200" dirty="0">
                <a:latin typeface="標楷體" panose="03000509000000000000" pitchFamily="65" charset="-120"/>
                <a:ea typeface="標楷體" panose="03000509000000000000" pitchFamily="65" charset="-120"/>
              </a:rPr>
              <a:t>)</a:t>
            </a:r>
            <a:endParaRPr lang="zh-TW" altLang="zh-TW" sz="1200" dirty="0">
              <a:latin typeface="標楷體" panose="03000509000000000000" pitchFamily="65" charset="-120"/>
              <a:ea typeface="標楷體" panose="03000509000000000000" pitchFamily="65" charset="-120"/>
            </a:endParaRPr>
          </a:p>
          <a:p>
            <a:pPr marL="342900" lvl="3" indent="-342900">
              <a:buFont typeface="Arial" pitchFamily="34" charset="0"/>
              <a:buChar char="•"/>
            </a:pPr>
            <a:r>
              <a:rPr lang="en-US" altLang="zh-TW" sz="1200" dirty="0">
                <a:latin typeface="標楷體" panose="03000509000000000000" pitchFamily="65" charset="-120"/>
                <a:ea typeface="標楷體" panose="03000509000000000000" pitchFamily="65" charset="-120"/>
              </a:rPr>
              <a:t>5</a:t>
            </a:r>
            <a:r>
              <a:rPr lang="zh-TW" altLang="zh-TW" sz="1200" dirty="0">
                <a:latin typeface="標楷體" panose="03000509000000000000" pitchFamily="65" charset="-120"/>
                <a:ea typeface="標楷體" panose="03000509000000000000" pitchFamily="65" charset="-120"/>
              </a:rPr>
              <a:t>足歲需要協助幼兒。</a:t>
            </a:r>
            <a:endParaRPr lang="en-US" altLang="zh-TW" sz="1200" dirty="0">
              <a:latin typeface="標楷體" panose="03000509000000000000" pitchFamily="65" charset="-120"/>
              <a:ea typeface="標楷體" panose="03000509000000000000" pitchFamily="65" charset="-120"/>
            </a:endParaRPr>
          </a:p>
          <a:p>
            <a:pPr marL="342900" lvl="3" indent="-342900">
              <a:buFont typeface="Arial" pitchFamily="34" charset="0"/>
              <a:buChar char="•"/>
            </a:pPr>
            <a:r>
              <a:rPr lang="en-US" altLang="zh-TW" sz="1200" dirty="0">
                <a:latin typeface="標楷體" panose="03000509000000000000" pitchFamily="65" charset="-120"/>
                <a:ea typeface="標楷體" panose="03000509000000000000" pitchFamily="65" charset="-120"/>
              </a:rPr>
              <a:t>4</a:t>
            </a:r>
            <a:r>
              <a:rPr lang="zh-TW" altLang="zh-TW" sz="1200" dirty="0">
                <a:latin typeface="標楷體" panose="03000509000000000000" pitchFamily="65" charset="-120"/>
                <a:ea typeface="標楷體" panose="03000509000000000000" pitchFamily="65" charset="-120"/>
              </a:rPr>
              <a:t>足歲需要協助幼兒。</a:t>
            </a:r>
          </a:p>
          <a:p>
            <a:pPr marL="342900" lvl="3" indent="-342900">
              <a:buFont typeface="Arial" pitchFamily="34" charset="0"/>
              <a:buChar char="•"/>
            </a:pPr>
            <a:r>
              <a:rPr lang="en-US" altLang="zh-TW" sz="1200" dirty="0">
                <a:latin typeface="標楷體" panose="03000509000000000000" pitchFamily="65" charset="-120"/>
                <a:ea typeface="標楷體" panose="03000509000000000000" pitchFamily="65" charset="-120"/>
              </a:rPr>
              <a:t>3</a:t>
            </a:r>
            <a:r>
              <a:rPr lang="zh-TW" altLang="zh-TW" sz="1200" dirty="0">
                <a:latin typeface="標楷體" panose="03000509000000000000" pitchFamily="65" charset="-120"/>
                <a:ea typeface="標楷體" panose="03000509000000000000" pitchFamily="65" charset="-120"/>
              </a:rPr>
              <a:t>足歲需要協助幼兒。</a:t>
            </a:r>
          </a:p>
          <a:p>
            <a:pPr marL="342900" lvl="3" indent="-342900">
              <a:buFont typeface="Arial" pitchFamily="34" charset="0"/>
              <a:buChar char="•"/>
            </a:pPr>
            <a:r>
              <a:rPr lang="en-US" altLang="zh-TW" sz="1200" dirty="0">
                <a:latin typeface="標楷體" panose="03000509000000000000" pitchFamily="65" charset="-120"/>
                <a:ea typeface="標楷體" panose="03000509000000000000" pitchFamily="65" charset="-120"/>
              </a:rPr>
              <a:t>5</a:t>
            </a:r>
            <a:r>
              <a:rPr lang="zh-TW" altLang="zh-TW" sz="1200" dirty="0">
                <a:latin typeface="標楷體" panose="03000509000000000000" pitchFamily="65" charset="-120"/>
                <a:ea typeface="標楷體" panose="03000509000000000000" pitchFamily="65" charset="-120"/>
              </a:rPr>
              <a:t>足歲優先入園資格幼兒。</a:t>
            </a:r>
          </a:p>
          <a:p>
            <a:pPr marL="342900" lvl="3" indent="-342900">
              <a:buFont typeface="Arial" pitchFamily="34" charset="0"/>
              <a:buChar char="•"/>
            </a:pPr>
            <a:r>
              <a:rPr lang="en-US" altLang="zh-TW" sz="1200" dirty="0">
                <a:latin typeface="標楷體" panose="03000509000000000000" pitchFamily="65" charset="-120"/>
                <a:ea typeface="標楷體" panose="03000509000000000000" pitchFamily="65" charset="-120"/>
              </a:rPr>
              <a:t>5</a:t>
            </a:r>
            <a:r>
              <a:rPr lang="zh-TW" altLang="zh-TW" sz="1200" dirty="0">
                <a:latin typeface="標楷體" panose="03000509000000000000" pitchFamily="65" charset="-120"/>
                <a:ea typeface="標楷體" panose="03000509000000000000" pitchFamily="65" charset="-120"/>
              </a:rPr>
              <a:t>足歲一般身分幼兒。</a:t>
            </a:r>
          </a:p>
          <a:p>
            <a:pPr marL="342900" lvl="3" indent="-342900">
              <a:buFont typeface="Arial" pitchFamily="34" charset="0"/>
              <a:buChar char="•"/>
            </a:pPr>
            <a:r>
              <a:rPr lang="en-US" altLang="zh-TW" sz="1200" dirty="0">
                <a:latin typeface="標楷體" panose="03000509000000000000" pitchFamily="65" charset="-120"/>
                <a:ea typeface="標楷體" panose="03000509000000000000" pitchFamily="65" charset="-120"/>
              </a:rPr>
              <a:t>4</a:t>
            </a:r>
            <a:r>
              <a:rPr lang="zh-TW" altLang="zh-TW" sz="1200" dirty="0">
                <a:latin typeface="標楷體" panose="03000509000000000000" pitchFamily="65" charset="-120"/>
                <a:ea typeface="標楷體" panose="03000509000000000000" pitchFamily="65" charset="-120"/>
              </a:rPr>
              <a:t>足歲優先入園資格幼兒。</a:t>
            </a:r>
          </a:p>
          <a:p>
            <a:pPr marL="342900" lvl="3" indent="-342900">
              <a:buFont typeface="Arial" pitchFamily="34" charset="0"/>
              <a:buChar char="•"/>
            </a:pPr>
            <a:r>
              <a:rPr lang="en-US" altLang="zh-TW" sz="1200" dirty="0">
                <a:latin typeface="標楷體" panose="03000509000000000000" pitchFamily="65" charset="-120"/>
                <a:ea typeface="標楷體" panose="03000509000000000000" pitchFamily="65" charset="-120"/>
              </a:rPr>
              <a:t>4</a:t>
            </a:r>
            <a:r>
              <a:rPr lang="zh-TW" altLang="zh-TW" sz="1200" dirty="0">
                <a:latin typeface="標楷體" panose="03000509000000000000" pitchFamily="65" charset="-120"/>
                <a:ea typeface="標楷體" panose="03000509000000000000" pitchFamily="65" charset="-120"/>
              </a:rPr>
              <a:t>足歲一般身分幼兒。</a:t>
            </a:r>
          </a:p>
          <a:p>
            <a:pPr marL="342900" lvl="3" indent="-342900">
              <a:buFont typeface="Arial" pitchFamily="34" charset="0"/>
              <a:buChar char="•"/>
            </a:pPr>
            <a:r>
              <a:rPr lang="en-US" altLang="zh-TW" sz="1200" dirty="0">
                <a:latin typeface="標楷體" panose="03000509000000000000" pitchFamily="65" charset="-120"/>
                <a:ea typeface="標楷體" panose="03000509000000000000" pitchFamily="65" charset="-120"/>
              </a:rPr>
              <a:t>3</a:t>
            </a:r>
            <a:r>
              <a:rPr lang="zh-TW" altLang="zh-TW" sz="1200" dirty="0">
                <a:latin typeface="標楷體" panose="03000509000000000000" pitchFamily="65" charset="-120"/>
                <a:ea typeface="標楷體" panose="03000509000000000000" pitchFamily="65" charset="-120"/>
              </a:rPr>
              <a:t>足歲優先入園資格幼兒。</a:t>
            </a:r>
          </a:p>
          <a:p>
            <a:pPr marL="342900" lvl="3" indent="-342900">
              <a:buFont typeface="Arial" pitchFamily="34" charset="0"/>
              <a:buChar char="•"/>
            </a:pPr>
            <a:r>
              <a:rPr lang="en-US" altLang="zh-TW" sz="1200" dirty="0">
                <a:latin typeface="標楷體" panose="03000509000000000000" pitchFamily="65" charset="-120"/>
                <a:ea typeface="標楷體" panose="03000509000000000000" pitchFamily="65" charset="-120"/>
              </a:rPr>
              <a:t>3</a:t>
            </a:r>
            <a:r>
              <a:rPr lang="zh-TW" altLang="zh-TW" sz="1200" dirty="0">
                <a:latin typeface="標楷體" panose="03000509000000000000" pitchFamily="65" charset="-120"/>
                <a:ea typeface="標楷體" panose="03000509000000000000" pitchFamily="65" charset="-120"/>
              </a:rPr>
              <a:t>足歲一般身分幼兒。</a:t>
            </a:r>
          </a:p>
        </p:txBody>
      </p:sp>
      <p:sp>
        <p:nvSpPr>
          <p:cNvPr id="5" name="文字方塊 4"/>
          <p:cNvSpPr txBox="1"/>
          <p:nvPr/>
        </p:nvSpPr>
        <p:spPr>
          <a:xfrm>
            <a:off x="3707904" y="4797152"/>
            <a:ext cx="4806650" cy="923330"/>
          </a:xfrm>
          <a:prstGeom prst="rect">
            <a:avLst/>
          </a:prstGeom>
          <a:noFill/>
        </p:spPr>
        <p:txBody>
          <a:bodyPr wrap="square" rtlCol="0">
            <a:spAutoFit/>
          </a:bodyPr>
          <a:lstStyle/>
          <a:p>
            <a:r>
              <a:rPr lang="zh-TW" altLang="en-US" dirty="0" smtClean="0">
                <a:solidFill>
                  <a:srgbClr val="FF0000"/>
                </a:solidFill>
                <a:latin typeface="標楷體" panose="03000509000000000000" pitchFamily="65" charset="-120"/>
                <a:ea typeface="標楷體" panose="03000509000000000000" pitchFamily="65" charset="-120"/>
              </a:rPr>
              <a:t>（三）</a:t>
            </a:r>
            <a:r>
              <a:rPr lang="zh-TW" altLang="zh-TW" dirty="0" smtClean="0">
                <a:solidFill>
                  <a:srgbClr val="FF0000"/>
                </a:solidFill>
                <a:latin typeface="標楷體" panose="03000509000000000000" pitchFamily="65" charset="-120"/>
                <a:ea typeface="標楷體" panose="03000509000000000000" pitchFamily="65" charset="-120"/>
              </a:rPr>
              <a:t>各</a:t>
            </a:r>
            <a:r>
              <a:rPr lang="zh-TW" altLang="zh-TW" dirty="0">
                <a:solidFill>
                  <a:srgbClr val="FF0000"/>
                </a:solidFill>
                <a:latin typeface="標楷體" panose="03000509000000000000" pitchFamily="65" charset="-120"/>
                <a:ea typeface="標楷體" panose="03000509000000000000" pitchFamily="65" charset="-120"/>
              </a:rPr>
              <a:t>園辦理第</a:t>
            </a:r>
            <a:r>
              <a:rPr lang="en-US" altLang="zh-TW" dirty="0">
                <a:solidFill>
                  <a:srgbClr val="FF0000"/>
                </a:solidFill>
                <a:latin typeface="標楷體" panose="03000509000000000000" pitchFamily="65" charset="-120"/>
                <a:ea typeface="標楷體" panose="03000509000000000000" pitchFamily="65" charset="-120"/>
              </a:rPr>
              <a:t>2</a:t>
            </a:r>
            <a:r>
              <a:rPr lang="zh-TW" altLang="zh-TW" dirty="0">
                <a:solidFill>
                  <a:srgbClr val="FF0000"/>
                </a:solidFill>
                <a:latin typeface="標楷體" panose="03000509000000000000" pitchFamily="65" charset="-120"/>
                <a:ea typeface="標楷體" panose="03000509000000000000" pitchFamily="65" charset="-120"/>
              </a:rPr>
              <a:t>階段招生後仍有缺額者，續辦第</a:t>
            </a:r>
            <a:r>
              <a:rPr lang="en-US" altLang="zh-TW" dirty="0">
                <a:solidFill>
                  <a:srgbClr val="FF0000"/>
                </a:solidFill>
                <a:latin typeface="標楷體" panose="03000509000000000000" pitchFamily="65" charset="-120"/>
                <a:ea typeface="標楷體" panose="03000509000000000000" pitchFamily="65" charset="-120"/>
              </a:rPr>
              <a:t>3</a:t>
            </a:r>
            <a:r>
              <a:rPr lang="zh-TW" altLang="zh-TW" dirty="0">
                <a:solidFill>
                  <a:srgbClr val="FF0000"/>
                </a:solidFill>
                <a:latin typeface="標楷體" panose="03000509000000000000" pitchFamily="65" charset="-120"/>
                <a:ea typeface="標楷體" panose="03000509000000000000" pitchFamily="65" charset="-120"/>
              </a:rPr>
              <a:t>階段招生</a:t>
            </a:r>
            <a:r>
              <a:rPr lang="en-US" altLang="zh-TW" dirty="0">
                <a:solidFill>
                  <a:srgbClr val="FF0000"/>
                </a:solidFill>
                <a:latin typeface="標楷體" panose="03000509000000000000" pitchFamily="65" charset="-120"/>
                <a:ea typeface="標楷體" panose="03000509000000000000" pitchFamily="65" charset="-120"/>
              </a:rPr>
              <a:t>(</a:t>
            </a:r>
            <a:r>
              <a:rPr lang="zh-TW" altLang="zh-TW" dirty="0">
                <a:solidFill>
                  <a:srgbClr val="FF0000"/>
                </a:solidFill>
                <a:latin typeface="標楷體" panose="03000509000000000000" pitchFamily="65" charset="-120"/>
                <a:ea typeface="標楷體" panose="03000509000000000000" pitchFamily="65" charset="-120"/>
              </a:rPr>
              <a:t>簡章至少公告</a:t>
            </a:r>
            <a:r>
              <a:rPr lang="en-US" altLang="zh-TW" dirty="0">
                <a:solidFill>
                  <a:srgbClr val="FF0000"/>
                </a:solidFill>
                <a:latin typeface="標楷體" panose="03000509000000000000" pitchFamily="65" charset="-120"/>
                <a:ea typeface="標楷體" panose="03000509000000000000" pitchFamily="65" charset="-120"/>
              </a:rPr>
              <a:t>5</a:t>
            </a:r>
            <a:r>
              <a:rPr lang="zh-TW" altLang="zh-TW" dirty="0">
                <a:solidFill>
                  <a:srgbClr val="FF0000"/>
                </a:solidFill>
                <a:latin typeface="標楷體" panose="03000509000000000000" pitchFamily="65" charset="-120"/>
                <a:ea typeface="標楷體" panose="03000509000000000000" pitchFamily="65" charset="-120"/>
              </a:rPr>
              <a:t>日以上</a:t>
            </a:r>
            <a:r>
              <a:rPr lang="en-US" altLang="zh-TW" dirty="0">
                <a:solidFill>
                  <a:srgbClr val="FF0000"/>
                </a:solidFill>
                <a:latin typeface="標楷體" panose="03000509000000000000" pitchFamily="65" charset="-120"/>
                <a:ea typeface="標楷體" panose="03000509000000000000" pitchFamily="65" charset="-120"/>
              </a:rPr>
              <a:t>)</a:t>
            </a:r>
            <a:r>
              <a:rPr lang="zh-TW" altLang="zh-TW" dirty="0">
                <a:solidFill>
                  <a:srgbClr val="FF0000"/>
                </a:solidFill>
                <a:latin typeface="標楷體" panose="03000509000000000000" pitchFamily="65" charset="-120"/>
                <a:ea typeface="標楷體" panose="03000509000000000000" pitchFamily="65" charset="-120"/>
              </a:rPr>
              <a:t>始得續招非設籍本市幼兒、非本國籍幼兒。</a:t>
            </a:r>
            <a:endParaRPr lang="zh-TW" altLang="en-US" dirty="0">
              <a:solidFill>
                <a:srgbClr val="FF0000"/>
              </a:solidFill>
              <a:latin typeface="標楷體" panose="03000509000000000000" pitchFamily="65" charset="-120"/>
              <a:ea typeface="標楷體" panose="03000509000000000000" pitchFamily="65" charset="-120"/>
            </a:endParaRPr>
          </a:p>
        </p:txBody>
      </p:sp>
      <p:pic>
        <p:nvPicPr>
          <p:cNvPr id="8" name="Picture 2" descr="高雄小君-賺錢理財資訊網: 小朋友節日－兒童節（4月4日）"/>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1506109"/>
            <a:ext cx="2572544" cy="2034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7298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08720"/>
            <a:ext cx="8229600" cy="508918"/>
          </a:xfrm>
        </p:spPr>
        <p:txBody>
          <a:bodyPr/>
          <a:lstStyle/>
          <a:p>
            <a:r>
              <a:rPr lang="zh-TW" altLang="en-US" sz="3200" dirty="0" smtClean="0">
                <a:latin typeface="標楷體" panose="03000509000000000000" pitchFamily="65" charset="-120"/>
                <a:ea typeface="標楷體" panose="03000509000000000000" pitchFamily="65" charset="-120"/>
              </a:rPr>
              <a:t>伍、備註（</a:t>
            </a:r>
            <a:r>
              <a:rPr lang="en-US" altLang="zh-TW" sz="3200" dirty="0" smtClean="0">
                <a:latin typeface="標楷體" panose="03000509000000000000" pitchFamily="65" charset="-120"/>
                <a:ea typeface="標楷體" panose="03000509000000000000" pitchFamily="65" charset="-120"/>
              </a:rPr>
              <a:t>1</a:t>
            </a:r>
            <a:r>
              <a:rPr lang="zh-TW" altLang="en-US" sz="3200" dirty="0" smtClean="0">
                <a:latin typeface="標楷體" panose="03000509000000000000" pitchFamily="65" charset="-120"/>
                <a:ea typeface="標楷體" panose="03000509000000000000" pitchFamily="65" charset="-120"/>
              </a:rPr>
              <a:t>）</a:t>
            </a:r>
            <a:endParaRPr lang="zh-TW" altLang="en-US" sz="32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pPr lvl="0" algn="just"/>
            <a:r>
              <a:rPr lang="zh-TW" altLang="zh-TW" sz="1600" dirty="0">
                <a:latin typeface="標楷體" panose="03000509000000000000" pitchFamily="65" charset="-120"/>
                <a:ea typeface="標楷體" panose="03000509000000000000" pitchFamily="65" charset="-120"/>
              </a:rPr>
              <a:t>為協助需要協助幼兒入園就讀，具備需要協助資格之</a:t>
            </a:r>
            <a:r>
              <a:rPr lang="zh-TW" altLang="zh-TW" sz="1600" dirty="0" smtClean="0">
                <a:latin typeface="標楷體" panose="03000509000000000000" pitchFamily="65" charset="-120"/>
                <a:ea typeface="標楷體" panose="03000509000000000000" pitchFamily="65" charset="-120"/>
              </a:rPr>
              <a:t>幼兒</a:t>
            </a:r>
            <a:r>
              <a:rPr lang="zh-TW" altLang="en-US" sz="1600" dirty="0" smtClean="0">
                <a:latin typeface="標楷體" panose="03000509000000000000" pitchFamily="65" charset="-120"/>
                <a:ea typeface="標楷體" panose="03000509000000000000" pitchFamily="65" charset="-120"/>
              </a:rPr>
              <a:t>，</a:t>
            </a:r>
            <a:r>
              <a:rPr lang="zh-TW" altLang="zh-TW" sz="1600" dirty="0" smtClean="0">
                <a:latin typeface="標楷體" panose="03000509000000000000" pitchFamily="65" charset="-120"/>
                <a:ea typeface="標楷體" panose="03000509000000000000" pitchFamily="65" charset="-120"/>
              </a:rPr>
              <a:t>如</a:t>
            </a:r>
            <a:r>
              <a:rPr lang="zh-TW" altLang="zh-TW" sz="1600" dirty="0">
                <a:latin typeface="標楷體" panose="03000509000000000000" pitchFamily="65" charset="-120"/>
                <a:ea typeface="標楷體" panose="03000509000000000000" pitchFamily="65" charset="-120"/>
              </a:rPr>
              <a:t>於</a:t>
            </a:r>
            <a:r>
              <a:rPr lang="en-US" altLang="zh-TW" sz="1600" dirty="0">
                <a:latin typeface="標楷體" panose="03000509000000000000" pitchFamily="65" charset="-120"/>
                <a:ea typeface="標楷體" panose="03000509000000000000" pitchFamily="65" charset="-120"/>
              </a:rPr>
              <a:t>110</a:t>
            </a:r>
            <a:r>
              <a:rPr lang="zh-TW" altLang="zh-TW" sz="1600" dirty="0">
                <a:latin typeface="標楷體" panose="03000509000000000000" pitchFamily="65" charset="-120"/>
                <a:ea typeface="標楷體" panose="03000509000000000000" pitchFamily="65" charset="-120"/>
              </a:rPr>
              <a:t>年</a:t>
            </a:r>
            <a:r>
              <a:rPr lang="en-US" altLang="zh-TW" sz="1600" dirty="0">
                <a:latin typeface="標楷體" panose="03000509000000000000" pitchFamily="65" charset="-120"/>
                <a:ea typeface="標楷體" panose="03000509000000000000" pitchFamily="65" charset="-120"/>
              </a:rPr>
              <a:t>3</a:t>
            </a:r>
            <a:r>
              <a:rPr lang="zh-TW" altLang="zh-TW" sz="1600" dirty="0">
                <a:latin typeface="標楷體" panose="03000509000000000000" pitchFamily="65" charset="-120"/>
                <a:ea typeface="標楷體" panose="03000509000000000000" pitchFamily="65" charset="-120"/>
              </a:rPr>
              <a:t>月</a:t>
            </a:r>
            <a:r>
              <a:rPr lang="en-US" altLang="zh-TW" sz="1600" dirty="0">
                <a:latin typeface="標楷體" panose="03000509000000000000" pitchFamily="65" charset="-120"/>
                <a:ea typeface="標楷體" panose="03000509000000000000" pitchFamily="65" charset="-120"/>
              </a:rPr>
              <a:t>27</a:t>
            </a:r>
            <a:r>
              <a:rPr lang="zh-TW" altLang="zh-TW" sz="1600" dirty="0">
                <a:latin typeface="標楷體" panose="03000509000000000000" pitchFamily="65" charset="-120"/>
                <a:ea typeface="標楷體" panose="03000509000000000000" pitchFamily="65" charset="-120"/>
              </a:rPr>
              <a:t>日抽籤未錄取，可持原登記之幼兒園發予【優先入園卡</a:t>
            </a:r>
            <a:r>
              <a:rPr lang="zh-TW" altLang="zh-TW" sz="1600" dirty="0" smtClean="0">
                <a:latin typeface="標楷體" panose="03000509000000000000" pitchFamily="65" charset="-120"/>
                <a:ea typeface="標楷體" panose="03000509000000000000" pitchFamily="65" charset="-120"/>
              </a:rPr>
              <a:t>】</a:t>
            </a:r>
            <a:r>
              <a:rPr lang="zh-TW" altLang="en-US" sz="1600" dirty="0" smtClean="0">
                <a:latin typeface="標楷體" panose="03000509000000000000" pitchFamily="65" charset="-120"/>
                <a:ea typeface="標楷體" panose="03000509000000000000" pitchFamily="65" charset="-120"/>
              </a:rPr>
              <a:t>，</a:t>
            </a:r>
            <a:r>
              <a:rPr lang="zh-TW" altLang="zh-TW" sz="1600" dirty="0" smtClean="0">
                <a:latin typeface="標楷體" panose="03000509000000000000" pitchFamily="65" charset="-120"/>
                <a:ea typeface="標楷體" panose="03000509000000000000" pitchFamily="65" charset="-120"/>
              </a:rPr>
              <a:t>至</a:t>
            </a:r>
            <a:r>
              <a:rPr lang="zh-TW" altLang="zh-TW" sz="1600" dirty="0">
                <a:latin typeface="標楷體" panose="03000509000000000000" pitchFamily="65" charset="-120"/>
                <a:ea typeface="標楷體" panose="03000509000000000000" pitchFamily="65" charset="-120"/>
              </a:rPr>
              <a:t>尚有缺額公立幼兒園及非營利</a:t>
            </a:r>
            <a:r>
              <a:rPr lang="zh-TW" altLang="zh-TW" sz="1600" dirty="0" smtClean="0">
                <a:latin typeface="標楷體" panose="03000509000000000000" pitchFamily="65" charset="-120"/>
                <a:ea typeface="標楷體" panose="03000509000000000000" pitchFamily="65" charset="-120"/>
              </a:rPr>
              <a:t>幼兒園</a:t>
            </a:r>
            <a:r>
              <a:rPr lang="zh-TW" altLang="en-US" sz="1600" dirty="0" smtClean="0">
                <a:latin typeface="標楷體" panose="03000509000000000000" pitchFamily="65" charset="-120"/>
                <a:ea typeface="標楷體" panose="03000509000000000000" pitchFamily="65" charset="-120"/>
              </a:rPr>
              <a:t>，</a:t>
            </a:r>
            <a:r>
              <a:rPr lang="zh-TW" altLang="zh-TW" sz="1600" dirty="0" smtClean="0">
                <a:latin typeface="標楷體" panose="03000509000000000000" pitchFamily="65" charset="-120"/>
                <a:ea typeface="標楷體" panose="03000509000000000000" pitchFamily="65" charset="-120"/>
              </a:rPr>
              <a:t>參加</a:t>
            </a:r>
            <a:r>
              <a:rPr lang="zh-TW" altLang="zh-TW" sz="1600" dirty="0">
                <a:latin typeface="標楷體" panose="03000509000000000000" pitchFamily="65" charset="-120"/>
                <a:ea typeface="標楷體" panose="03000509000000000000" pitchFamily="65" charset="-120"/>
              </a:rPr>
              <a:t>第</a:t>
            </a:r>
            <a:r>
              <a:rPr lang="en-US" altLang="zh-TW" sz="1600" dirty="0">
                <a:latin typeface="標楷體" panose="03000509000000000000" pitchFamily="65" charset="-120"/>
                <a:ea typeface="標楷體" panose="03000509000000000000" pitchFamily="65" charset="-120"/>
              </a:rPr>
              <a:t>2</a:t>
            </a:r>
            <a:r>
              <a:rPr lang="zh-TW" altLang="zh-TW" sz="1600" dirty="0">
                <a:latin typeface="標楷體" panose="03000509000000000000" pitchFamily="65" charset="-120"/>
                <a:ea typeface="標楷體" panose="03000509000000000000" pitchFamily="65" charset="-120"/>
              </a:rPr>
              <a:t>階段登記抽籤，各園將依序錄取。倘第</a:t>
            </a:r>
            <a:r>
              <a:rPr lang="en-US" altLang="zh-TW" sz="1600" dirty="0">
                <a:latin typeface="標楷體" panose="03000509000000000000" pitchFamily="65" charset="-120"/>
                <a:ea typeface="標楷體" panose="03000509000000000000" pitchFamily="65" charset="-120"/>
              </a:rPr>
              <a:t>1</a:t>
            </a:r>
            <a:r>
              <a:rPr lang="zh-TW" altLang="zh-TW" sz="1600" dirty="0">
                <a:latin typeface="標楷體" panose="03000509000000000000" pitchFamily="65" charset="-120"/>
                <a:ea typeface="標楷體" panose="03000509000000000000" pitchFamily="65" charset="-120"/>
              </a:rPr>
              <a:t>階段未至幼兒園登記抽籤之需要協助幼</a:t>
            </a:r>
            <a:r>
              <a:rPr lang="zh-TW" altLang="zh-TW" sz="1600" dirty="0" smtClean="0">
                <a:latin typeface="標楷體" panose="03000509000000000000" pitchFamily="65" charset="-120"/>
                <a:ea typeface="標楷體" panose="03000509000000000000" pitchFamily="65" charset="-120"/>
              </a:rPr>
              <a:t>生</a:t>
            </a:r>
            <a:r>
              <a:rPr lang="zh-TW" altLang="en-US" sz="1600" dirty="0" smtClean="0">
                <a:latin typeface="標楷體" panose="03000509000000000000" pitchFamily="65" charset="-120"/>
                <a:ea typeface="標楷體" panose="03000509000000000000" pitchFamily="65" charset="-120"/>
              </a:rPr>
              <a:t>，</a:t>
            </a:r>
            <a:r>
              <a:rPr lang="zh-TW" altLang="zh-TW" sz="1600" dirty="0" smtClean="0">
                <a:latin typeface="標楷體" panose="03000509000000000000" pitchFamily="65" charset="-120"/>
                <a:ea typeface="標楷體" panose="03000509000000000000" pitchFamily="65" charset="-120"/>
              </a:rPr>
              <a:t>亦可</a:t>
            </a:r>
            <a:r>
              <a:rPr lang="zh-TW" altLang="zh-TW" sz="1600" dirty="0">
                <a:latin typeface="標楷體" panose="03000509000000000000" pitchFamily="65" charset="-120"/>
                <a:ea typeface="標楷體" panose="03000509000000000000" pitchFamily="65" charset="-120"/>
              </a:rPr>
              <a:t>參加第</a:t>
            </a:r>
            <a:r>
              <a:rPr lang="en-US" altLang="zh-TW" sz="1600" dirty="0">
                <a:latin typeface="標楷體" panose="03000509000000000000" pitchFamily="65" charset="-120"/>
                <a:ea typeface="標楷體" panose="03000509000000000000" pitchFamily="65" charset="-120"/>
              </a:rPr>
              <a:t>2</a:t>
            </a:r>
            <a:r>
              <a:rPr lang="zh-TW" altLang="zh-TW" sz="1600" dirty="0">
                <a:latin typeface="標楷體" panose="03000509000000000000" pitchFamily="65" charset="-120"/>
                <a:ea typeface="標楷體" panose="03000509000000000000" pitchFamily="65" charset="-120"/>
              </a:rPr>
              <a:t>階段登記抽籤，但優先順位次於持有【優先入園卡】者</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pPr lvl="0" algn="just"/>
            <a:endParaRPr lang="zh-TW" altLang="zh-TW" sz="1600" dirty="0">
              <a:latin typeface="標楷體" panose="03000509000000000000" pitchFamily="65" charset="-120"/>
              <a:ea typeface="標楷體" panose="03000509000000000000" pitchFamily="65" charset="-120"/>
            </a:endParaRPr>
          </a:p>
          <a:p>
            <a:pPr lvl="0" algn="just"/>
            <a:r>
              <a:rPr lang="zh-TW" altLang="zh-TW" sz="1600" dirty="0">
                <a:latin typeface="標楷體" panose="03000509000000000000" pitchFamily="65" charset="-120"/>
                <a:ea typeface="標楷體" panose="03000509000000000000" pitchFamily="65" charset="-120"/>
              </a:rPr>
              <a:t>每</a:t>
            </a:r>
            <a:r>
              <a:rPr lang="en-US" altLang="zh-TW" sz="1600" dirty="0">
                <a:latin typeface="標楷體" panose="03000509000000000000" pitchFamily="65" charset="-120"/>
                <a:ea typeface="標楷體" panose="03000509000000000000" pitchFamily="65" charset="-120"/>
              </a:rPr>
              <a:t>1</a:t>
            </a:r>
            <a:r>
              <a:rPr lang="zh-TW" altLang="zh-TW" sz="1600" dirty="0">
                <a:latin typeface="標楷體" panose="03000509000000000000" pitchFamily="65" charset="-120"/>
                <a:ea typeface="標楷體" panose="03000509000000000000" pitchFamily="65" charset="-120"/>
              </a:rPr>
              <a:t>幼兒以登記</a:t>
            </a:r>
            <a:r>
              <a:rPr lang="en-US" altLang="zh-TW" sz="1600" dirty="0">
                <a:latin typeface="標楷體" panose="03000509000000000000" pitchFamily="65" charset="-120"/>
                <a:ea typeface="標楷體" panose="03000509000000000000" pitchFamily="65" charset="-120"/>
              </a:rPr>
              <a:t>1</a:t>
            </a:r>
            <a:r>
              <a:rPr lang="zh-TW" altLang="zh-TW" sz="1600" dirty="0">
                <a:latin typeface="標楷體" panose="03000509000000000000" pitchFamily="65" charset="-120"/>
                <a:ea typeface="標楷體" panose="03000509000000000000" pitchFamily="65" charset="-120"/>
              </a:rPr>
              <a:t>園為限，同時登記</a:t>
            </a:r>
            <a:r>
              <a:rPr lang="en-US" altLang="zh-TW" sz="1600" dirty="0">
                <a:latin typeface="標楷體" panose="03000509000000000000" pitchFamily="65" charset="-120"/>
                <a:ea typeface="標楷體" panose="03000509000000000000" pitchFamily="65" charset="-120"/>
              </a:rPr>
              <a:t>2</a:t>
            </a:r>
            <a:r>
              <a:rPr lang="zh-TW" altLang="zh-TW" sz="1600" dirty="0">
                <a:latin typeface="標楷體" panose="03000509000000000000" pitchFamily="65" charset="-120"/>
                <a:ea typeface="標楷體" panose="03000509000000000000" pitchFamily="65" charset="-120"/>
              </a:rPr>
              <a:t>園</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含</a:t>
            </a:r>
            <a:r>
              <a:rPr lang="en-US" altLang="zh-TW" sz="1600" dirty="0">
                <a:latin typeface="標楷體" panose="03000509000000000000" pitchFamily="65" charset="-120"/>
                <a:ea typeface="標楷體" panose="03000509000000000000" pitchFamily="65" charset="-120"/>
              </a:rPr>
              <a:t>)</a:t>
            </a:r>
            <a:r>
              <a:rPr lang="zh-TW" altLang="zh-TW" sz="1600" dirty="0">
                <a:latin typeface="標楷體" panose="03000509000000000000" pitchFamily="65" charset="-120"/>
                <a:ea typeface="標楷體" panose="03000509000000000000" pitchFamily="65" charset="-120"/>
              </a:rPr>
              <a:t>以上，經查證屬實，將逕予取消錄取資格，由備取者依序遞補。登記時間截止後不得受理</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pPr lvl="0" algn="just"/>
            <a:endParaRPr lang="zh-TW" altLang="zh-TW" sz="1600" dirty="0">
              <a:latin typeface="標楷體" panose="03000509000000000000" pitchFamily="65" charset="-120"/>
              <a:ea typeface="標楷體" panose="03000509000000000000" pitchFamily="65" charset="-120"/>
            </a:endParaRPr>
          </a:p>
          <a:p>
            <a:pPr lvl="0" algn="just"/>
            <a:r>
              <a:rPr lang="zh-TW" altLang="zh-TW" sz="1600" dirty="0">
                <a:latin typeface="標楷體" panose="03000509000000000000" pitchFamily="65" charset="-120"/>
                <a:ea typeface="標楷體" panose="03000509000000000000" pitchFamily="65" charset="-120"/>
              </a:rPr>
              <a:t>辦理現場登記時，申請登記表件必須由家長及監護人簽名蓋章</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pPr lvl="0" algn="just"/>
            <a:endParaRPr lang="zh-TW" altLang="zh-TW" sz="1600" dirty="0">
              <a:latin typeface="標楷體" panose="03000509000000000000" pitchFamily="65" charset="-120"/>
              <a:ea typeface="標楷體" panose="03000509000000000000" pitchFamily="65" charset="-120"/>
            </a:endParaRPr>
          </a:p>
          <a:p>
            <a:pPr lvl="0" algn="just"/>
            <a:r>
              <a:rPr lang="zh-TW" altLang="zh-TW" sz="1600" dirty="0">
                <a:latin typeface="標楷體" panose="03000509000000000000" pitchFamily="65" charset="-120"/>
                <a:ea typeface="標楷體" panose="03000509000000000000" pitchFamily="65" charset="-120"/>
              </a:rPr>
              <a:t>申請登記入園人數超過核定招收名額時，採抽籤方式決定之。新生報到未滿額或中途有幼兒離園時，依備取名冊先後次序補足名額。</a:t>
            </a:r>
            <a:r>
              <a:rPr lang="zh-TW" altLang="zh-TW" sz="1600" u="sng" dirty="0">
                <a:latin typeface="標楷體" panose="03000509000000000000" pitchFamily="65" charset="-120"/>
                <a:ea typeface="標楷體" panose="03000509000000000000" pitchFamily="65" charset="-120"/>
              </a:rPr>
              <a:t>公立幼兒園各園備取生備取資格有效日至</a:t>
            </a:r>
            <a:r>
              <a:rPr lang="en-US" altLang="zh-TW" sz="1600" u="sng" dirty="0">
                <a:latin typeface="標楷體" panose="03000509000000000000" pitchFamily="65" charset="-120"/>
                <a:ea typeface="標楷體" panose="03000509000000000000" pitchFamily="65" charset="-120"/>
              </a:rPr>
              <a:t>111</a:t>
            </a:r>
            <a:r>
              <a:rPr lang="zh-TW" altLang="zh-TW" sz="1600" u="sng" dirty="0">
                <a:latin typeface="標楷體" panose="03000509000000000000" pitchFamily="65" charset="-120"/>
                <a:ea typeface="標楷體" panose="03000509000000000000" pitchFamily="65" charset="-120"/>
              </a:rPr>
              <a:t>年</a:t>
            </a:r>
            <a:r>
              <a:rPr lang="en-US" altLang="zh-TW" sz="1600" u="sng" dirty="0">
                <a:latin typeface="標楷體" panose="03000509000000000000" pitchFamily="65" charset="-120"/>
                <a:ea typeface="標楷體" panose="03000509000000000000" pitchFamily="65" charset="-120"/>
              </a:rPr>
              <a:t>2</a:t>
            </a:r>
            <a:r>
              <a:rPr lang="zh-TW" altLang="zh-TW" sz="1600" u="sng" dirty="0">
                <a:latin typeface="標楷體" panose="03000509000000000000" pitchFamily="65" charset="-120"/>
                <a:ea typeface="標楷體" panose="03000509000000000000" pitchFamily="65" charset="-120"/>
              </a:rPr>
              <a:t>月底止；非營利幼兒園各園備取生備取資格有效日至</a:t>
            </a:r>
            <a:r>
              <a:rPr lang="en-US" altLang="zh-TW" sz="1600" u="sng" dirty="0">
                <a:latin typeface="標楷體" panose="03000509000000000000" pitchFamily="65" charset="-120"/>
                <a:ea typeface="標楷體" panose="03000509000000000000" pitchFamily="65" charset="-120"/>
              </a:rPr>
              <a:t>111</a:t>
            </a:r>
            <a:r>
              <a:rPr lang="zh-TW" altLang="zh-TW" sz="1600" u="sng" dirty="0">
                <a:latin typeface="標楷體" panose="03000509000000000000" pitchFamily="65" charset="-120"/>
                <a:ea typeface="標楷體" panose="03000509000000000000" pitchFamily="65" charset="-120"/>
              </a:rPr>
              <a:t>年</a:t>
            </a:r>
            <a:r>
              <a:rPr lang="en-US" altLang="zh-TW" sz="1600" u="sng" dirty="0">
                <a:latin typeface="標楷體" panose="03000509000000000000" pitchFamily="65" charset="-120"/>
                <a:ea typeface="標楷體" panose="03000509000000000000" pitchFamily="65" charset="-120"/>
              </a:rPr>
              <a:t>7</a:t>
            </a:r>
            <a:r>
              <a:rPr lang="zh-TW" altLang="zh-TW" sz="1600" u="sng" dirty="0">
                <a:latin typeface="標楷體" panose="03000509000000000000" pitchFamily="65" charset="-120"/>
                <a:ea typeface="標楷體" panose="03000509000000000000" pitchFamily="65" charset="-120"/>
              </a:rPr>
              <a:t>月</a:t>
            </a:r>
            <a:r>
              <a:rPr lang="en-US" altLang="zh-TW" sz="1600" u="sng" dirty="0">
                <a:latin typeface="標楷體" panose="03000509000000000000" pitchFamily="65" charset="-120"/>
                <a:ea typeface="標楷體" panose="03000509000000000000" pitchFamily="65" charset="-120"/>
              </a:rPr>
              <a:t>31</a:t>
            </a:r>
            <a:r>
              <a:rPr lang="zh-TW" altLang="zh-TW" sz="1600" u="sng" dirty="0">
                <a:latin typeface="標楷體" panose="03000509000000000000" pitchFamily="65" charset="-120"/>
                <a:ea typeface="標楷體" panose="03000509000000000000" pitchFamily="65" charset="-120"/>
              </a:rPr>
              <a:t>日止</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pPr lvl="0" algn="just"/>
            <a:endParaRPr lang="en-US" altLang="zh-TW" sz="1600" dirty="0">
              <a:latin typeface="標楷體" panose="03000509000000000000" pitchFamily="65" charset="-120"/>
              <a:ea typeface="標楷體" panose="03000509000000000000" pitchFamily="65" charset="-120"/>
            </a:endParaRPr>
          </a:p>
          <a:p>
            <a:pPr algn="just"/>
            <a:r>
              <a:rPr lang="zh-TW" altLang="zh-TW" sz="1600" dirty="0">
                <a:latin typeface="標楷體" panose="03000509000000000000" pitchFamily="65" charset="-120"/>
                <a:ea typeface="標楷體" panose="03000509000000000000" pitchFamily="65" charset="-120"/>
              </a:rPr>
              <a:t>多胞胎幼兒（含雙胞胎）籤卡得由家長自行決定併同或分別抽籤並應出具切結書，惟僅受理現場報名作業。</a:t>
            </a:r>
            <a:endParaRPr lang="en-US" altLang="zh-TW" sz="1600" dirty="0">
              <a:latin typeface="標楷體" panose="03000509000000000000" pitchFamily="65" charset="-120"/>
              <a:ea typeface="標楷體" panose="03000509000000000000" pitchFamily="65" charset="-120"/>
            </a:endParaRPr>
          </a:p>
          <a:p>
            <a:pPr lvl="0" algn="just"/>
            <a:endParaRPr lang="zh-TW" altLang="zh-TW" sz="1600" dirty="0"/>
          </a:p>
          <a:p>
            <a:endParaRPr lang="zh-TW" altLang="en-US" dirty="0"/>
          </a:p>
        </p:txBody>
      </p:sp>
    </p:spTree>
    <p:extLst>
      <p:ext uri="{BB962C8B-B14F-4D97-AF65-F5344CB8AC3E}">
        <p14:creationId xmlns:p14="http://schemas.microsoft.com/office/powerpoint/2010/main" val="259543138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TotalTime>
  <Words>2669</Words>
  <Application>Microsoft Office PowerPoint</Application>
  <PresentationFormat>如螢幕大小 (4:3)</PresentationFormat>
  <Paragraphs>207</Paragraphs>
  <Slides>12</Slides>
  <Notes>0</Notes>
  <HiddenSlides>0</HiddenSlides>
  <MMClips>0</MMClips>
  <ScaleCrop>false</ScaleCrop>
  <HeadingPairs>
    <vt:vector size="6" baseType="variant">
      <vt:variant>
        <vt:lpstr>使用字型</vt:lpstr>
      </vt:variant>
      <vt:variant>
        <vt:i4>6</vt:i4>
      </vt:variant>
      <vt:variant>
        <vt:lpstr>佈景主題</vt:lpstr>
      </vt:variant>
      <vt:variant>
        <vt:i4>2</vt:i4>
      </vt:variant>
      <vt:variant>
        <vt:lpstr>投影片標題</vt:lpstr>
      </vt:variant>
      <vt:variant>
        <vt:i4>12</vt:i4>
      </vt:variant>
    </vt:vector>
  </HeadingPairs>
  <TitlesOfParts>
    <vt:vector size="20" baseType="lpstr">
      <vt:lpstr>新細明體</vt:lpstr>
      <vt:lpstr>標楷體</vt:lpstr>
      <vt:lpstr>Arial</vt:lpstr>
      <vt:lpstr>Calibri</vt:lpstr>
      <vt:lpstr>Times New Roman</vt:lpstr>
      <vt:lpstr>Wingdings</vt:lpstr>
      <vt:lpstr>Office 佈景主題</vt:lpstr>
      <vt:lpstr>自訂設計</vt:lpstr>
      <vt:lpstr>臺中市潭子區潭陽非營利幼兒園110學年度招生簡章 </vt:lpstr>
      <vt:lpstr>壹、第1階段招生(僅受理需要協助、5足歲幼生登記) </vt:lpstr>
      <vt:lpstr>貳、第2階段招生</vt:lpstr>
      <vt:lpstr>叁、登記資格及繳納證件(1)</vt:lpstr>
      <vt:lpstr> </vt:lpstr>
      <vt:lpstr>叁、登記資格及繳納證件(3) </vt:lpstr>
      <vt:lpstr>叁、線上登記資格限制</vt:lpstr>
      <vt:lpstr>肆、招生順序</vt:lpstr>
      <vt:lpstr>伍、備註（1）</vt:lpstr>
      <vt:lpstr>伍、備註（2）</vt:lpstr>
      <vt:lpstr>伍、備註（3）</vt:lpstr>
      <vt:lpstr>陸、課後留園服務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Administrator</cp:lastModifiedBy>
  <cp:revision>29</cp:revision>
  <dcterms:created xsi:type="dcterms:W3CDTF">2020-09-14T04:02:33Z</dcterms:created>
  <dcterms:modified xsi:type="dcterms:W3CDTF">2021-02-26T07:34:39Z</dcterms:modified>
</cp:coreProperties>
</file>