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12"/>
  </p:notesMasterIdLst>
  <p:handoutMasterIdLst>
    <p:handoutMasterId r:id="rId13"/>
  </p:handoutMasterIdLst>
  <p:sldIdLst>
    <p:sldId id="1865" r:id="rId5"/>
    <p:sldId id="1879" r:id="rId6"/>
    <p:sldId id="1886" r:id="rId7"/>
    <p:sldId id="1881" r:id="rId8"/>
    <p:sldId id="1884" r:id="rId9"/>
    <p:sldId id="1885" r:id="rId10"/>
    <p:sldId id="1887" r:id="rId11"/>
  </p:sldIdLst>
  <p:sldSz cx="12192000" cy="6858000"/>
  <p:notesSz cx="6858000" cy="9144000"/>
  <p:defaultTextStyle>
    <a:defPPr rtl="0"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集合 1" id="{1CA46CF7-019E-4A07-AEE4-E178E9B912FC}">
          <p14:sldIdLst>
            <p14:sldId id="1865"/>
            <p14:sldId id="1879"/>
            <p14:sldId id="1886"/>
            <p14:sldId id="1881"/>
            <p14:sldId id="1884"/>
            <p14:sldId id="1885"/>
            <p14:sldId id="1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吳美慧" initials="吳美慧" lastIdx="1" clrIdx="0">
    <p:extLst>
      <p:ext uri="{19B8F6BF-5375-455C-9EA6-DF929625EA0E}">
        <p15:presenceInfo xmlns:p15="http://schemas.microsoft.com/office/powerpoint/2012/main" userId="S-1-5-21-3669975089-4022300938-4016548944-898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D8F"/>
    <a:srgbClr val="E9C46A"/>
    <a:srgbClr val="009999"/>
    <a:srgbClr val="FFCC66"/>
    <a:srgbClr val="D6D734"/>
    <a:srgbClr val="C05850"/>
    <a:srgbClr val="E2502E"/>
    <a:srgbClr val="FF6600"/>
    <a:srgbClr val="3B2E58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1" autoAdjust="0"/>
  </p:normalViewPr>
  <p:slideViewPr>
    <p:cSldViewPr snapToGrid="0">
      <p:cViewPr varScale="1">
        <p:scale>
          <a:sx n="67" d="100"/>
          <a:sy n="67" d="100"/>
        </p:scale>
        <p:origin x="283" y="53"/>
      </p:cViewPr>
      <p:guideLst>
        <p:guide orient="horz" pos="2184"/>
        <p:guide pos="552"/>
        <p:guide pos="7200"/>
        <p:guide pos="4368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0E63EFB-A45E-45D2-917C-2262C9B2BC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77B3576-EAA7-4886-8787-F094B8D8E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8E40A2C-D4F8-447C-8646-65B623846323}" type="datetimeFigureOut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6/4/2021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269D18-8FB0-418D-B70C-328BCC8125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E3EAB1-782C-4544-A059-833371A45B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CE8B11-E9E4-46BC-B69D-DFCBD15173AE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814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 noProof="1"/>
          </a:p>
        </p:txBody>
      </p:sp>
      <p:sp>
        <p:nvSpPr>
          <p:cNvPr id="30723" name="矩形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 noProof="1"/>
          </a:p>
        </p:txBody>
      </p:sp>
      <p:sp>
        <p:nvSpPr>
          <p:cNvPr id="14340" name="矩形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矩形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30726" name="矩形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lang="zh-TW" altLang="en-US" noProof="1"/>
          </a:p>
        </p:txBody>
      </p:sp>
      <p:sp>
        <p:nvSpPr>
          <p:cNvPr id="30727" name="矩形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EB7EE2-04A2-4FB2-9625-C9C73AC4D32F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4264621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矩形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rtl="0" eaLnBrk="1" hangingPunct="1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2714473-104B-45F5-B322-C70B2FC53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en-US" altLang="zh-TW" noProof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1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335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0946A6-0949-4284-A056-492E7B288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67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0946A6-0949-4284-A056-492E7B288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320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365B5D-3A50-4F13-9F50-43AEF67A2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en-US" altLang="zh-TW" noProof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6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73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365B5D-3A50-4F13-9F50-43AEF67A2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en-US" altLang="zh-TW" noProof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rtl="0"/>
              <a:t>7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268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稱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>
            <a:extLst>
              <a:ext uri="{FF2B5EF4-FFF2-40B4-BE49-F238E27FC236}">
                <a16:creationId xmlns:a16="http://schemas.microsoft.com/office/drawing/2014/main" id="{CFA415FA-D077-4CB7-8CBC-8F39C7C51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0" y="2770632"/>
            <a:ext cx="7443216" cy="1325563"/>
          </a:xfrm>
        </p:spPr>
        <p:txBody>
          <a:bodyPr rtlCol="0" anchor="ctr">
            <a:normAutofit/>
          </a:bodyPr>
          <a:lstStyle>
            <a:lvl1pPr algn="ctr">
              <a:defRPr sz="4800" b="1"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4484D66F-7657-44F5-BAE9-F676B76CB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0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底部圖樣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lvl="0" rtl="0"/>
            <a:r>
              <a:rPr lang="zh-TW" altLang="en-US" noProof="1"/>
              <a:t>在此插入內容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Segoe UI" pitchFamily="34" charset="0"/>
              </a:defRPr>
            </a:lvl1pPr>
          </a:lstStyle>
          <a:p>
            <a:pPr rtl="0"/>
            <a:r>
              <a:rPr lang="zh-TW" altLang="en-US" noProof="1"/>
              <a:t>在此插入文字</a:t>
            </a:r>
          </a:p>
        </p:txBody>
      </p:sp>
      <p:pic>
        <p:nvPicPr>
          <p:cNvPr id="6" name="圖形 5" hidden="1">
            <a:extLst>
              <a:ext uri="{FF2B5EF4-FFF2-40B4-BE49-F238E27FC236}">
                <a16:creationId xmlns:a16="http://schemas.microsoft.com/office/drawing/2014/main" id="{1979441F-BDF5-41C8-933A-7E284F670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52905"/>
            <a:ext cx="12192000" cy="857250"/>
          </a:xfrm>
          <a:prstGeom prst="rect">
            <a:avLst/>
          </a:prstGeom>
        </p:spPr>
      </p:pic>
      <p:pic>
        <p:nvPicPr>
          <p:cNvPr id="2" name="圖形 1">
            <a:extLst>
              <a:ext uri="{FF2B5EF4-FFF2-40B4-BE49-F238E27FC236}">
                <a16:creationId xmlns:a16="http://schemas.microsoft.com/office/drawing/2014/main" id="{E4C7544D-BD57-4504-AC5A-951E353C2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833855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色底部圖樣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Segoe UI" pitchFamily="34" charset="0"/>
              </a:defRPr>
            </a:lvl1pPr>
          </a:lstStyle>
          <a:p>
            <a:pPr rtl="0"/>
            <a:r>
              <a:rPr lang="zh-TW" altLang="en-US" noProof="1"/>
              <a:t>在此插入文字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lvl="0" rtl="0"/>
            <a:r>
              <a:rPr lang="zh-TW" altLang="en-US" noProof="1"/>
              <a:t>在此插入內容</a:t>
            </a:r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9066358F-3531-4B96-B041-02BD18401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33855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版面配置區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lvl="0" rtl="0"/>
            <a:r>
              <a:rPr lang="zh-TW" altLang="en-US" noProof="1"/>
              <a:t>在此插入內容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07E4664-9EEE-4A2F-B223-5F295C6B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4"/>
            <a:ext cx="10667999" cy="646332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sz="4000" baseline="0" dirty="0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1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815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85A96948-2FAC-40ED-9140-093D736BB45C}" type="datetime1">
              <a:rPr lang="zh-TW" altLang="en-US" noProof="1" smtClean="0"/>
              <a:t>2021/6/4</a:t>
            </a:fld>
            <a:endParaRPr lang="zh-TW" altLang="en-US" noProof="1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2715270E-046A-4C23-BC98-E307A7DD6BE8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42032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相片內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 rtlCol="0"/>
          <a:lstStyle>
            <a:lvl1pPr marL="0" indent="0">
              <a:buNone/>
              <a:defRPr sz="1800" b="1" baseline="0">
                <a:solidFill>
                  <a:schemeClr val="accent1"/>
                </a:solidFill>
                <a:ea typeface="Microsoft JhengHei UI" panose="020B0604030504040204" pitchFamily="34" charset="-120"/>
              </a:defRPr>
            </a:lvl1pPr>
            <a:lvl2pPr marL="283464" indent="-283464">
              <a:spcBef>
                <a:spcPts val="1000"/>
              </a:spcBef>
              <a:defRPr sz="1800" baseline="0">
                <a:solidFill>
                  <a:schemeClr val="accent1"/>
                </a:solidFill>
                <a:ea typeface="Microsoft JhengHei UI" panose="020B0604030504040204" pitchFamily="34" charset="-120"/>
              </a:defRPr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</p:txBody>
      </p:sp>
      <p:sp>
        <p:nvSpPr>
          <p:cNvPr id="14" name="圖片版面配置區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624" y="715962"/>
            <a:ext cx="4227375" cy="4727907"/>
          </a:xfrm>
          <a:solidFill>
            <a:schemeClr val="accent3">
              <a:lumMod val="75000"/>
            </a:schemeClr>
          </a:solidFill>
        </p:spPr>
        <p:txBody>
          <a:bodyPr rtlCol="0"/>
          <a:lstStyle>
            <a:lvl1pPr algn="ctr">
              <a:buNone/>
              <a:defRPr sz="1600" baseline="0"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64D0D78-72DF-43BD-8B4F-DE52DA01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aseline="0">
                <a:solidFill>
                  <a:schemeClr val="accent1"/>
                </a:solidFill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DAFD71A9-C105-43A7-88DA-9FFC5174C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相片內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 rtlCol="0"/>
          <a:lstStyle>
            <a:lvl1pPr marL="0" indent="0">
              <a:buNone/>
              <a:defRPr sz="1800" b="1" baseline="0">
                <a:solidFill>
                  <a:schemeClr val="accent1"/>
                </a:solidFill>
                <a:ea typeface="Microsoft JhengHei UI" panose="020B0604030504040204" pitchFamily="34" charset="-120"/>
              </a:defRPr>
            </a:lvl1pPr>
            <a:lvl2pPr marL="283464" indent="-283464">
              <a:spcBef>
                <a:spcPts val="1000"/>
              </a:spcBef>
              <a:defRPr sz="1800" baseline="0">
                <a:solidFill>
                  <a:schemeClr val="accent1"/>
                </a:solidFill>
                <a:ea typeface="Microsoft JhengHei UI" panose="020B0604030504040204" pitchFamily="34" charset="-120"/>
              </a:defRPr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</p:txBody>
      </p:sp>
      <p:sp>
        <p:nvSpPr>
          <p:cNvPr id="8" name="圖片版面配置區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75000"/>
            </a:schemeClr>
          </a:solidFill>
        </p:spPr>
        <p:txBody>
          <a:bodyPr rtlCol="0"/>
          <a:lstStyle>
            <a:lvl1pPr algn="ctr">
              <a:buNone/>
              <a:defRPr sz="1600" baseline="0"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圖片版面配置區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75000"/>
            </a:schemeClr>
          </a:solidFill>
        </p:spPr>
        <p:txBody>
          <a:bodyPr rtlCol="0"/>
          <a:lstStyle>
            <a:lvl1pPr algn="ctr">
              <a:buNone/>
              <a:defRPr sz="1600" baseline="0"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074AC9B3-247D-45E3-9C91-C248ADAFB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BB8295CA-882D-4533-80DA-6D6EA012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aseline="0">
                <a:solidFill>
                  <a:schemeClr val="accent1"/>
                </a:solidFill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87292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右圖樣內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rtlCol="0"/>
          <a:lstStyle>
            <a:lvl1pPr marL="0" indent="0">
              <a:buNone/>
              <a:defRPr sz="1800" b="1" baseline="0">
                <a:solidFill>
                  <a:schemeClr val="tx1"/>
                </a:solidFill>
                <a:ea typeface="Microsoft JhengHei UI" panose="020B0604030504040204" pitchFamily="34" charset="-120"/>
              </a:defRPr>
            </a:lvl1pPr>
            <a:lvl2pPr marL="283464" indent="-283464">
              <a:spcBef>
                <a:spcPts val="1000"/>
              </a:spcBef>
              <a:defRPr sz="1800" baseline="0">
                <a:solidFill>
                  <a:schemeClr val="tx1"/>
                </a:solidFill>
                <a:ea typeface="Microsoft JhengHei UI" panose="020B0604030504040204" pitchFamily="34" charset="-120"/>
              </a:defRPr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</p:txBody>
      </p:sp>
      <p:pic>
        <p:nvPicPr>
          <p:cNvPr id="8" name="圖形 7" hidden="1">
            <a:extLst>
              <a:ext uri="{FF2B5EF4-FFF2-40B4-BE49-F238E27FC236}">
                <a16:creationId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874" y="0"/>
            <a:ext cx="3558126" cy="6858000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0"/>
            <a:ext cx="3810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aseline="0"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29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黃色右圖樣內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rtlCol="0"/>
          <a:lstStyle>
            <a:lvl1pPr marL="0" indent="0">
              <a:buNone/>
              <a:defRPr sz="1800" b="1" baseline="0">
                <a:solidFill>
                  <a:schemeClr val="accent1"/>
                </a:solidFill>
                <a:ea typeface="Microsoft JhengHei UI" panose="020B0604030504040204" pitchFamily="34" charset="-120"/>
              </a:defRPr>
            </a:lvl1pPr>
            <a:lvl2pPr marL="283464" indent="-283464">
              <a:spcBef>
                <a:spcPts val="1000"/>
              </a:spcBef>
              <a:defRPr sz="1800" baseline="0">
                <a:solidFill>
                  <a:schemeClr val="accent1"/>
                </a:solidFill>
                <a:ea typeface="Microsoft JhengHei UI" panose="020B0604030504040204" pitchFamily="34" charset="-120"/>
              </a:defRPr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</p:txBody>
      </p:sp>
      <p:pic>
        <p:nvPicPr>
          <p:cNvPr id="8" name="圖形 7" hidden="1">
            <a:extLst>
              <a:ext uri="{FF2B5EF4-FFF2-40B4-BE49-F238E27FC236}">
                <a16:creationId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874" y="0"/>
            <a:ext cx="3558126" cy="6858000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0"/>
            <a:ext cx="3810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aseline="0">
                <a:solidFill>
                  <a:schemeClr val="accent1"/>
                </a:solidFill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024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圖樣內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3900" y="1905000"/>
            <a:ext cx="6955734" cy="3276600"/>
          </a:xfrm>
        </p:spPr>
        <p:txBody>
          <a:bodyPr rtlCol="0"/>
          <a:lstStyle>
            <a:lvl1pPr marL="0" indent="0">
              <a:buNone/>
              <a:defRPr sz="1800" b="1" baseline="0">
                <a:solidFill>
                  <a:schemeClr val="tx1"/>
                </a:solidFill>
                <a:ea typeface="Microsoft JhengHei UI" panose="020B0604030504040204" pitchFamily="34" charset="-120"/>
              </a:defRPr>
            </a:lvl1pPr>
            <a:lvl2pPr marL="283464" indent="-283464">
              <a:spcBef>
                <a:spcPts val="1000"/>
              </a:spcBef>
              <a:defRPr sz="1800" baseline="0">
                <a:solidFill>
                  <a:schemeClr val="tx1"/>
                </a:solidFill>
                <a:ea typeface="Microsoft JhengHei UI" panose="020B0604030504040204" pitchFamily="34" charset="-120"/>
              </a:defRPr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</p:txBody>
      </p:sp>
      <p:pic>
        <p:nvPicPr>
          <p:cNvPr id="13" name="圖形 12" hidden="1">
            <a:extLst>
              <a:ext uri="{FF2B5EF4-FFF2-40B4-BE49-F238E27FC236}">
                <a16:creationId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10000" cy="6858000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8" y="715961"/>
            <a:ext cx="6955735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tx1"/>
                </a:solidFill>
                <a:effectLst/>
                <a:ea typeface="Microsoft JhengHei UI" panose="020B0604030504040204" pitchFamily="34" charset="-120"/>
                <a:cs typeface="Segoe UI" pitchFamily="34" charset="0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041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黃色左圖樣內容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3900" y="1905000"/>
            <a:ext cx="6955734" cy="3276600"/>
          </a:xfrm>
        </p:spPr>
        <p:txBody>
          <a:bodyPr rtlCol="0"/>
          <a:lstStyle>
            <a:lvl1pPr marL="0" indent="0">
              <a:buNone/>
              <a:defRPr sz="1800" b="1" baseline="0">
                <a:solidFill>
                  <a:schemeClr val="accent1"/>
                </a:solidFill>
                <a:ea typeface="Microsoft JhengHei UI" panose="020B0604030504040204" pitchFamily="34" charset="-120"/>
              </a:defRPr>
            </a:lvl1pPr>
            <a:lvl2pPr marL="283464" indent="-283464">
              <a:spcBef>
                <a:spcPts val="1000"/>
              </a:spcBef>
              <a:defRPr sz="1800" baseline="0">
                <a:solidFill>
                  <a:schemeClr val="accent1"/>
                </a:solidFill>
                <a:ea typeface="Microsoft JhengHei UI" panose="020B0604030504040204" pitchFamily="34" charset="-120"/>
              </a:defRPr>
            </a:lvl2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</p:txBody>
      </p:sp>
      <p:pic>
        <p:nvPicPr>
          <p:cNvPr id="13" name="圖形 12" hidden="1">
            <a:extLst>
              <a:ext uri="{FF2B5EF4-FFF2-40B4-BE49-F238E27FC236}">
                <a16:creationId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10000" cy="6858000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8" y="715961"/>
            <a:ext cx="6955735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accent1"/>
                </a:solidFill>
                <a:effectLst/>
                <a:ea typeface="Microsoft JhengHei UI" panose="020B0604030504040204" pitchFamily="34" charset="-120"/>
                <a:cs typeface="Segoe UI" pitchFamily="34" charset="0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531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紫色彩紙內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Segoe UI" pitchFamily="34" charset="0"/>
              </a:defRPr>
            </a:lvl1pPr>
          </a:lstStyle>
          <a:p>
            <a:pPr rtl="0"/>
            <a:r>
              <a:rPr lang="zh-TW" altLang="en-US" noProof="0"/>
              <a:t>有邊框的節標題</a:t>
            </a:r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lvl="0" rtl="0"/>
            <a:r>
              <a:rPr lang="zh-TW" altLang="en-US" noProof="0"/>
              <a:t>在此插入內容</a:t>
            </a: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EEE98737-74D2-46C7-8655-74871A420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48"/>
            <a:ext cx="12192000" cy="428625"/>
          </a:xfrm>
          <a:prstGeom prst="rect">
            <a:avLst/>
          </a:prstGeom>
        </p:spPr>
      </p:pic>
      <p:pic>
        <p:nvPicPr>
          <p:cNvPr id="4" name="圖形 3">
            <a:extLst>
              <a:ext uri="{FF2B5EF4-FFF2-40B4-BE49-F238E27FC236}">
                <a16:creationId xmlns:a16="http://schemas.microsoft.com/office/drawing/2014/main" id="{7146B861-BC3C-4898-95DE-944AB0875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59"/>
            <a:ext cx="12192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1560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藍色彩紙內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Segoe UI" pitchFamily="34" charset="0"/>
              </a:defRPr>
            </a:lvl1pPr>
          </a:lstStyle>
          <a:p>
            <a:pPr rtl="0"/>
            <a:r>
              <a:rPr lang="zh-TW" altLang="en-US" noProof="1"/>
              <a:t>有邊框的節標題</a:t>
            </a:r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baseline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lvl="0" rtl="0"/>
            <a:r>
              <a:rPr lang="zh-TW" altLang="en-US" noProof="1"/>
              <a:t>在此插入內容</a:t>
            </a: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B4FBE5B2-2D6A-4DC6-9944-CF3D7EC50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48"/>
            <a:ext cx="12192000" cy="428625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B9407BD0-C2EE-44A7-8749-433953FD1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59"/>
            <a:ext cx="12192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4128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A6749EF-5274-4F0F-B5FD-3D979CD0F93D}" type="datetime1">
              <a:rPr lang="zh-TW" altLang="en-US" smtClean="0"/>
              <a:t>2021/6/4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402A1B0-4691-41D9-84E0-69D594EAA3FE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58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9" r:id="rId5"/>
    <p:sldLayoutId id="2147483730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sb.kh.edu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5CA7E8EA-FF4D-4A68-97F9-3EBE97F7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242" y="1625316"/>
            <a:ext cx="7442791" cy="3525524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zh-TW" sz="6000" noProof="1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《</a:t>
            </a:r>
            <a:r>
              <a:rPr lang="zh-TW" altLang="en-US" sz="6000" noProof="1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抗疫消費新生活</a:t>
            </a:r>
            <a:r>
              <a:rPr lang="en-US" altLang="zh-TW" sz="6000" noProof="1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》</a:t>
            </a:r>
            <a:br>
              <a:rPr lang="en-US" altLang="zh-TW" sz="6000" noProof="1">
                <a:solidFill>
                  <a:schemeClr val="accent3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6000" noProof="1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臺中市教育類</a:t>
            </a:r>
            <a:br>
              <a:rPr lang="zh-TW" altLang="en-US" sz="6000" noProof="1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6000" noProof="1"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停課退費懶人包</a:t>
            </a:r>
            <a:br>
              <a:rPr lang="en-US" altLang="zh-TW" sz="6000" noProof="1"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sz="6000" noProof="1"/>
              <a:t>《</a:t>
            </a:r>
            <a:r>
              <a:rPr lang="zh-TW" altLang="en-US" sz="6000" noProof="1"/>
              <a:t>補教</a:t>
            </a:r>
            <a:r>
              <a:rPr lang="en-US" altLang="zh-TW" sz="6000" noProof="1"/>
              <a:t>&amp;</a:t>
            </a:r>
            <a:r>
              <a:rPr lang="zh-TW" altLang="en-US" sz="6000" noProof="1"/>
              <a:t>課照</a:t>
            </a:r>
            <a:r>
              <a:rPr lang="zh-TW" altLang="en-US" sz="6000" noProof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篇</a:t>
            </a:r>
            <a:r>
              <a:rPr lang="en-US" altLang="zh-TW" sz="6000" noProof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》</a:t>
            </a:r>
            <a:endParaRPr lang="zh-TW" altLang="en-US" sz="6000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752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0">
            <a:extLst>
              <a:ext uri="{FF2B5EF4-FFF2-40B4-BE49-F238E27FC236}">
                <a16:creationId xmlns:a16="http://schemas.microsoft.com/office/drawing/2014/main" id="{0A302849-2A9A-47A4-A0EB-5A3FA8BE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266453"/>
            <a:ext cx="7877262" cy="1189038"/>
          </a:xfrm>
        </p:spPr>
        <p:txBody>
          <a:bodyPr rtlCol="0">
            <a:noAutofit/>
          </a:bodyPr>
          <a:lstStyle/>
          <a:p>
            <a:pPr algn="ctr"/>
            <a:r>
              <a:rPr lang="en-US" altLang="zh-TW" sz="6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①</a:t>
            </a:r>
            <a:r>
              <a:rPr lang="zh-TW" altLang="en-US" sz="60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補習班</a:t>
            </a:r>
            <a:endParaRPr lang="zh-TW" altLang="en-US" sz="6000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336" y="1413510"/>
            <a:ext cx="8017150" cy="401839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1600"/>
              </a:spcBef>
            </a:pPr>
            <a:r>
              <a:rPr lang="zh-TW" altLang="en-US" sz="140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◆何時退：事發日之次日起</a:t>
            </a:r>
            <a:r>
              <a:rPr lang="en-US" altLang="zh-TW" sz="14000" b="1" dirty="0">
                <a:solidFill>
                  <a:schemeClr val="accent5"/>
                </a:solidFill>
                <a:latin typeface="Bradley Hand ITC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140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日內</a:t>
            </a:r>
            <a:endParaRPr lang="en-US" altLang="zh-TW" sz="14000" dirty="0"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lnSpc>
                <a:spcPts val="4500"/>
              </a:lnSpc>
              <a:spcBef>
                <a:spcPts val="1600"/>
              </a:spcBef>
            </a:pPr>
            <a:r>
              <a:rPr lang="en-US" altLang="zh-TW" sz="140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40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以本次為例：停課結束的隔天起</a:t>
            </a:r>
            <a:r>
              <a:rPr lang="en-US" altLang="zh-TW" sz="14000" b="1" dirty="0">
                <a:solidFill>
                  <a:srgbClr val="FF0000"/>
                </a:solidFill>
                <a:latin typeface="Bradley Hand ITC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4000" b="1" dirty="0">
                <a:solidFill>
                  <a:schemeClr val="accent5"/>
                </a:solidFill>
                <a:latin typeface="Bradley Hand ITC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140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140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4000" dirty="0"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  <a:spcBef>
                <a:spcPts val="3600"/>
              </a:spcBef>
            </a:pPr>
            <a:r>
              <a:rPr lang="zh-TW" altLang="en-US" sz="140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◆退多少：</a:t>
            </a:r>
            <a:r>
              <a:rPr lang="zh-TW" altLang="en-US" sz="10400" b="1" dirty="0">
                <a:solidFill>
                  <a:srgbClr val="2A9D8F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購買課程費用</a:t>
            </a:r>
            <a:endParaRPr lang="en-US" altLang="zh-TW" sz="10400" dirty="0">
              <a:solidFill>
                <a:schemeClr val="accent2"/>
              </a:solidFill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1600"/>
              </a:spcBef>
            </a:pPr>
            <a:endParaRPr lang="en-US" altLang="zh-TW" sz="14000" dirty="0">
              <a:solidFill>
                <a:schemeClr val="tx1"/>
              </a:solidFill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1600"/>
              </a:spcBef>
            </a:pPr>
            <a:r>
              <a:rPr lang="zh-TW" altLang="en-US" sz="14000" dirty="0">
                <a:solidFill>
                  <a:schemeClr val="tx1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◆例外不退情形：詳次頁。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altLang="zh-TW" sz="16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endParaRPr lang="zh-TW" altLang="zh-TW" sz="10000" kern="100" dirty="0">
              <a:effectLst/>
              <a:latin typeface="Arial Rounded MT Bold" panose="020F07040305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lvl="1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文字版面配置區 1">
            <a:extLst>
              <a:ext uri="{FF2B5EF4-FFF2-40B4-BE49-F238E27FC236}">
                <a16:creationId xmlns:a16="http://schemas.microsoft.com/office/drawing/2014/main" id="{31447BD7-8888-497B-A263-BCFE66883EAD}"/>
              </a:ext>
            </a:extLst>
          </p:cNvPr>
          <p:cNvSpPr txBox="1">
            <a:spLocks/>
          </p:cNvSpPr>
          <p:nvPr/>
        </p:nvSpPr>
        <p:spPr>
          <a:xfrm>
            <a:off x="1105482" y="5349704"/>
            <a:ext cx="7338647" cy="1168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</a:pPr>
            <a:r>
              <a:rPr lang="zh-TW" altLang="en-US" sz="24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◎法規依據：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臺中市短期補習班管理規則</a:t>
            </a:r>
            <a:r>
              <a:rPr lang="zh-TW" altLang="zh-TW" sz="240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en-US" altLang="zh-TW" sz="240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en-US" sz="240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sz="24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短期補習班設立及管理準則</a:t>
            </a:r>
            <a:r>
              <a:rPr lang="zh-TW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endParaRPr lang="en-US" altLang="zh-TW" sz="24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</a:pPr>
            <a:endParaRPr lang="en-US" altLang="zh-TW" sz="24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</a:pPr>
            <a:endParaRPr lang="zh-TW" altLang="zh-TW" sz="22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D3BAFEB-D85E-4CA1-8D04-F603DED4B681}"/>
              </a:ext>
            </a:extLst>
          </p:cNvPr>
          <p:cNvSpPr txBox="1"/>
          <p:nvPr/>
        </p:nvSpPr>
        <p:spPr>
          <a:xfrm>
            <a:off x="5637402" y="296550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28FB4787-F244-453A-8369-4CB9CCF92E9A}"/>
              </a:ext>
            </a:extLst>
          </p:cNvPr>
          <p:cNvGrpSpPr/>
          <p:nvPr/>
        </p:nvGrpSpPr>
        <p:grpSpPr>
          <a:xfrm>
            <a:off x="4579635" y="3054336"/>
            <a:ext cx="4132941" cy="978794"/>
            <a:chOff x="4579635" y="3054336"/>
            <a:chExt cx="4132941" cy="978794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96CAB8E9-89D5-4A7B-930C-EC31C718F0ED}"/>
                </a:ext>
              </a:extLst>
            </p:cNvPr>
            <p:cNvSpPr txBox="1"/>
            <p:nvPr/>
          </p:nvSpPr>
          <p:spPr>
            <a:xfrm>
              <a:off x="5226664" y="3054336"/>
              <a:ext cx="3163366" cy="97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zh-TW" altLang="en-US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剩餘課程時</a:t>
              </a:r>
              <a:r>
                <a:rPr lang="en-US" altLang="zh-TW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日</a:t>
              </a:r>
              <a:r>
                <a:rPr lang="en-US" altLang="zh-TW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數</a:t>
              </a:r>
              <a:br>
                <a:rPr lang="en-US" altLang="zh-TW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</a:br>
              <a:r>
                <a:rPr lang="en-US" altLang="zh-TW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                                        </a:t>
              </a:r>
            </a:p>
            <a:p>
              <a:pPr>
                <a:lnSpc>
                  <a:spcPts val="2300"/>
                </a:lnSpc>
              </a:pPr>
              <a:r>
                <a:rPr lang="zh-TW" altLang="en-US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購買之課程時</a:t>
              </a:r>
              <a:r>
                <a:rPr lang="en-US" altLang="zh-TW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日</a:t>
              </a:r>
              <a:r>
                <a:rPr lang="en-US" altLang="zh-TW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500" b="1" dirty="0">
                  <a:solidFill>
                    <a:srgbClr val="2A9D8F"/>
                  </a:solidFill>
                  <a:latin typeface="Arial Rounded MT Bold" panose="020F07040305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數</a:t>
              </a:r>
              <a:endParaRPr lang="zh-TW" altLang="en-US" sz="2500" b="1" dirty="0">
                <a:solidFill>
                  <a:srgbClr val="2A9D8F"/>
                </a:solidFill>
              </a:endParaRPr>
            </a:p>
          </p:txBody>
        </p:sp>
        <p:sp>
          <p:nvSpPr>
            <p:cNvPr id="6" name="減號 5">
              <a:extLst>
                <a:ext uri="{FF2B5EF4-FFF2-40B4-BE49-F238E27FC236}">
                  <a16:creationId xmlns:a16="http://schemas.microsoft.com/office/drawing/2014/main" id="{B5E74F79-B39A-45A9-9F4F-B6DEFBD601B6}"/>
                </a:ext>
              </a:extLst>
            </p:cNvPr>
            <p:cNvSpPr/>
            <p:nvPr/>
          </p:nvSpPr>
          <p:spPr>
            <a:xfrm>
              <a:off x="4751260" y="3485011"/>
              <a:ext cx="3961316" cy="58722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7F6EE220-920A-4761-95F3-716BCE791D5D}"/>
                </a:ext>
              </a:extLst>
            </p:cNvPr>
            <p:cNvGrpSpPr/>
            <p:nvPr/>
          </p:nvGrpSpPr>
          <p:grpSpPr>
            <a:xfrm>
              <a:off x="4579635" y="3284495"/>
              <a:ext cx="486130" cy="444617"/>
              <a:chOff x="4579635" y="3284495"/>
              <a:chExt cx="486130" cy="444617"/>
            </a:xfrm>
          </p:grpSpPr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DD11F037-2FEB-4185-A6B1-4ACAC24C4B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9635" y="3284495"/>
                <a:ext cx="466595" cy="4446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BDAA7343-2BC6-4234-A523-E1E50E82A4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9635" y="3302125"/>
                <a:ext cx="486130" cy="41777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73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399" y="510079"/>
            <a:ext cx="9141397" cy="1156141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6000" u="sng" dirty="0">
                <a:latin typeface="Cooper Black" pitchFamily="18" charset="0"/>
              </a:rPr>
              <a:t>例外不退費的情形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732" y="1825611"/>
            <a:ext cx="10830187" cy="4583578"/>
          </a:xfrm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    經</a:t>
            </a:r>
            <a:r>
              <a:rPr lang="zh-TW" altLang="en-US" sz="4000" dirty="0">
                <a:solidFill>
                  <a:schemeClr val="accent5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學生同意</a:t>
            </a: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以</a:t>
            </a:r>
            <a:r>
              <a:rPr lang="zh-TW" altLang="en-US" sz="4000" dirty="0">
                <a:solidFill>
                  <a:schemeClr val="accent2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補課</a:t>
            </a: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、</a:t>
            </a:r>
            <a:r>
              <a:rPr lang="zh-TW" altLang="en-US" sz="4000" dirty="0">
                <a:solidFill>
                  <a:schemeClr val="accent2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提供授課錄影資料</a:t>
            </a: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或</a:t>
            </a:r>
            <a:r>
              <a:rPr lang="zh-TW" altLang="en-US" sz="4000" dirty="0">
                <a:solidFill>
                  <a:schemeClr val="accent2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其他</a:t>
            </a:r>
            <a:endParaRPr lang="en-US" altLang="zh-TW" sz="4000" dirty="0">
              <a:solidFill>
                <a:schemeClr val="accent2"/>
              </a:solidFill>
              <a:latin typeface="+mj-lt"/>
              <a:ea typeface="標楷體" panose="03000509000000000000" pitchFamily="65" charset="-12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dirty="0">
                <a:solidFill>
                  <a:schemeClr val="accent2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    適當方式</a:t>
            </a: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處理。</a:t>
            </a:r>
            <a:endParaRPr lang="en-US" altLang="zh-TW" sz="4000" dirty="0">
              <a:latin typeface="+mj-lt"/>
              <a:ea typeface="標楷體" panose="03000509000000000000" pitchFamily="65" charset="-12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　</a:t>
            </a:r>
            <a:r>
              <a:rPr lang="zh-TW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　</a:t>
            </a:r>
            <a:r>
              <a:rPr lang="zh-TW" altLang="en-US" sz="25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小叮嚀：消費者「同意」前要想清楚，不然影響的是您的權益喔！</a:t>
            </a:r>
            <a:endParaRPr lang="en-US" altLang="zh-TW" sz="25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ea typeface="標楷體" panose="03000509000000000000" pitchFamily="65" charset="-12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    經</a:t>
            </a:r>
            <a:r>
              <a:rPr lang="zh-TW" altLang="en-US" sz="4000" dirty="0">
                <a:solidFill>
                  <a:schemeClr val="accent5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業者同意</a:t>
            </a: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，學生要求</a:t>
            </a:r>
            <a:r>
              <a:rPr lang="zh-TW" altLang="en-US" sz="4000" dirty="0">
                <a:solidFill>
                  <a:schemeClr val="accent2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保留</a:t>
            </a: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或</a:t>
            </a:r>
            <a:r>
              <a:rPr lang="zh-TW" altLang="en-US" sz="4000" dirty="0">
                <a:solidFill>
                  <a:schemeClr val="accent2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轉讓</a:t>
            </a:r>
            <a:r>
              <a:rPr lang="zh-TW" altLang="en-US" sz="4000" dirty="0"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。</a:t>
            </a:r>
            <a:endParaRPr lang="en-US" altLang="zh-TW" sz="4000" dirty="0">
              <a:solidFill>
                <a:schemeClr val="accent2"/>
              </a:solidFill>
              <a:latin typeface="+mj-lt"/>
              <a:ea typeface="標楷體" panose="03000509000000000000" pitchFamily="65" charset="-12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TW" altLang="en-US" sz="4000" dirty="0">
                <a:solidFill>
                  <a:schemeClr val="accent2"/>
                </a:solidFill>
                <a:latin typeface="+mj-lt"/>
                <a:ea typeface="標楷體" panose="03000509000000000000" pitchFamily="65" charset="-120"/>
                <a:cs typeface="Calibri Light" panose="020F0302020204030204" pitchFamily="34" charset="0"/>
              </a:rPr>
              <a:t>    </a:t>
            </a:r>
            <a:endParaRPr lang="zh-TW" altLang="en-US" sz="4000" dirty="0">
              <a:solidFill>
                <a:schemeClr val="bg2"/>
              </a:solidFill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endParaRPr lang="en-US" altLang="zh-TW" sz="4000" dirty="0">
              <a:solidFill>
                <a:schemeClr val="accent5"/>
              </a:solidFill>
              <a:effectLst/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endParaRPr lang="zh-TW" altLang="en-US" sz="40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圖形 2" descr="警告">
            <a:extLst>
              <a:ext uri="{FF2B5EF4-FFF2-40B4-BE49-F238E27FC236}">
                <a16:creationId xmlns:a16="http://schemas.microsoft.com/office/drawing/2014/main" id="{F24484B4-4A42-4C13-8A59-73FFFBD38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003" y="2001779"/>
            <a:ext cx="691088" cy="691088"/>
          </a:xfrm>
          <a:prstGeom prst="rect">
            <a:avLst/>
          </a:prstGeom>
        </p:spPr>
      </p:pic>
      <p:pic>
        <p:nvPicPr>
          <p:cNvPr id="7" name="圖形 6" descr="警告">
            <a:extLst>
              <a:ext uri="{FF2B5EF4-FFF2-40B4-BE49-F238E27FC236}">
                <a16:creationId xmlns:a16="http://schemas.microsoft.com/office/drawing/2014/main" id="{EFBED582-81EB-48E0-BCB7-30A1E0A1C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003" y="4778535"/>
            <a:ext cx="691087" cy="691087"/>
          </a:xfrm>
          <a:prstGeom prst="rect">
            <a:avLst/>
          </a:prstGeom>
        </p:spPr>
      </p:pic>
      <p:pic>
        <p:nvPicPr>
          <p:cNvPr id="9" name="圖形 8" descr="手背向前食指朝右指">
            <a:extLst>
              <a:ext uri="{FF2B5EF4-FFF2-40B4-BE49-F238E27FC236}">
                <a16:creationId xmlns:a16="http://schemas.microsoft.com/office/drawing/2014/main" id="{CA2C66B5-9000-46E7-8820-10EBE13A8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03090" y="4013738"/>
            <a:ext cx="537289" cy="5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0">
            <a:extLst>
              <a:ext uri="{FF2B5EF4-FFF2-40B4-BE49-F238E27FC236}">
                <a16:creationId xmlns:a16="http://schemas.microsoft.com/office/drawing/2014/main" id="{0A302849-2A9A-47A4-A0EB-5A3FA8BE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15" y="450238"/>
            <a:ext cx="6477000" cy="1189038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6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②</a:t>
            </a:r>
            <a:r>
              <a:rPr lang="zh-TW" altLang="en-US" sz="60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課後照顧中心</a:t>
            </a:r>
            <a:endParaRPr lang="zh-TW" altLang="en-US" sz="6000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1">
            <a:extLst>
              <a:ext uri="{FF2B5EF4-FFF2-40B4-BE49-F238E27FC236}">
                <a16:creationId xmlns:a16="http://schemas.microsoft.com/office/drawing/2014/main" id="{31447BD7-8888-497B-A263-BCFE66883EAD}"/>
              </a:ext>
            </a:extLst>
          </p:cNvPr>
          <p:cNvSpPr txBox="1">
            <a:spLocks/>
          </p:cNvSpPr>
          <p:nvPr/>
        </p:nvSpPr>
        <p:spPr>
          <a:xfrm>
            <a:off x="487781" y="5126893"/>
            <a:ext cx="7737230" cy="1459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◎法規依據：兒童課後照顧服務中心定型化契約</a:t>
            </a:r>
            <a:endParaRPr lang="en-US" altLang="zh-TW" sz="24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應記載及不得記載事項第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endParaRPr lang="en-US" altLang="zh-TW" sz="24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</a:pPr>
            <a:endParaRPr lang="en-US" altLang="zh-TW" sz="24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</a:pPr>
            <a:endParaRPr lang="zh-TW" altLang="zh-TW" sz="22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endParaRPr lang="zh-TW" altLang="en-US" dirty="0"/>
          </a:p>
        </p:txBody>
      </p:sp>
      <p:sp>
        <p:nvSpPr>
          <p:cNvPr id="6" name="文字版面配置區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877" y="1905000"/>
            <a:ext cx="7737230" cy="295616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>
              <a:lnSpc>
                <a:spcPct val="160000"/>
              </a:lnSpc>
            </a:pPr>
            <a:r>
              <a:rPr lang="en-US" altLang="zh-TW" sz="16000" kern="1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altLang="en-US" sz="16000" kern="100" dirty="0"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註冊費</a:t>
            </a:r>
            <a:r>
              <a:rPr lang="en-US" altLang="zh-TW" sz="16000" kern="100" dirty="0">
                <a:solidFill>
                  <a:schemeClr val="accent5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r>
              <a:rPr lang="zh-TW" altLang="en-US" sz="16000" kern="100" dirty="0"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月費</a:t>
            </a:r>
            <a:r>
              <a:rPr lang="en-US" altLang="zh-TW" sz="16000" kern="100" dirty="0">
                <a:solidFill>
                  <a:schemeClr val="accent5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r>
              <a:rPr lang="zh-TW" altLang="en-US" sz="16000" kern="100" dirty="0"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代辦費</a:t>
            </a:r>
            <a:r>
              <a:rPr lang="en-US" altLang="zh-TW" sz="16000" kern="100" dirty="0">
                <a:solidFill>
                  <a:srgbClr val="009999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sz="16000" kern="100" dirty="0"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代辦訂作物品之必要費用</a:t>
            </a:r>
            <a:r>
              <a:rPr lang="en-US" altLang="zh-TW" sz="16000" kern="1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16000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÷</a:t>
            </a:r>
            <a:r>
              <a:rPr lang="zh-TW" altLang="en-US" sz="16000" kern="1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當月</a:t>
            </a:r>
            <a:r>
              <a:rPr lang="zh-TW" altLang="en-US" sz="16000" kern="100" dirty="0"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服務總天數</a:t>
            </a:r>
            <a:r>
              <a:rPr lang="zh-TW" altLang="zh-TW" sz="16000" kern="100" dirty="0">
                <a:solidFill>
                  <a:schemeClr val="accent5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zh-TW" altLang="en-US" sz="16000" kern="100" dirty="0">
                <a:latin typeface="Arial Rounded MT Bold" panose="020F070403050403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剩餘服務天數</a:t>
            </a:r>
            <a:endParaRPr lang="en-US" altLang="zh-TW" sz="16000" kern="100" dirty="0">
              <a:effectLst/>
              <a:latin typeface="Arial Rounded MT Bold" panose="020F070403050403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endParaRPr lang="zh-TW" altLang="zh-TW" sz="10000" kern="100" dirty="0">
              <a:effectLst/>
              <a:latin typeface="Arial Rounded MT Bold" panose="020F07040305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lvl="1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6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578" y="373919"/>
            <a:ext cx="9141397" cy="1156141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6000" u="sng" dirty="0"/>
              <a:t>舉    例</a:t>
            </a:r>
            <a:endParaRPr lang="zh-TW" altLang="en-US" sz="6000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622" y="1574231"/>
            <a:ext cx="10595295" cy="4795307"/>
          </a:xfrm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zh-TW" altLang="en-US" sz="35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◆ </a:t>
            </a:r>
            <a:r>
              <a:rPr lang="en-US" altLang="zh-TW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月服務</a:t>
            </a:r>
            <a:r>
              <a:rPr lang="zh-TW" altLang="en-US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總</a:t>
            </a:r>
            <a:r>
              <a:rPr lang="zh-TW" altLang="zh-TW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日數</a:t>
            </a:r>
            <a:r>
              <a:rPr lang="zh-TW" altLang="en-US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：以平日提供服務，假日休息為例</a:t>
            </a:r>
            <a:endParaRPr lang="en-US" altLang="zh-TW" sz="3500" dirty="0">
              <a:effectLst/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TW" altLang="en-US" sz="35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zh-TW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如課後照顧中心選擇</a:t>
            </a:r>
            <a:r>
              <a:rPr lang="en-US" altLang="zh-TW" sz="35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4/30</a:t>
            </a:r>
            <a:r>
              <a:rPr lang="zh-TW" altLang="en-US" sz="35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補休勞動節</a:t>
            </a:r>
            <a:r>
              <a:rPr lang="en-US" altLang="zh-TW" sz="3500" dirty="0"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TW" altLang="en-US" sz="35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en-US" altLang="zh-TW" sz="35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5</a:t>
            </a:r>
            <a:r>
              <a:rPr lang="zh-TW" altLang="zh-TW" sz="35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zh-TW" sz="3500" dirty="0">
                <a:solidFill>
                  <a:schemeClr val="accent2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停課期間</a:t>
            </a:r>
            <a:r>
              <a:rPr lang="zh-TW" altLang="en-US" sz="3500" dirty="0">
                <a:solidFill>
                  <a:schemeClr val="accent2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3500" dirty="0">
              <a:solidFill>
                <a:schemeClr val="accent2"/>
              </a:solidFill>
              <a:effectLst/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TW" altLang="en-US" sz="35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500" dirty="0">
                <a:solidFill>
                  <a:schemeClr val="accent2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35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sz="3500" dirty="0">
                <a:solidFill>
                  <a:schemeClr val="accent2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19~5</a:t>
            </a:r>
            <a:r>
              <a:rPr lang="en-US" altLang="zh-TW" sz="35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/31</a:t>
            </a:r>
            <a:r>
              <a:rPr lang="en-US" altLang="zh-TW" sz="3500" dirty="0">
                <a:solidFill>
                  <a:schemeClr val="accent2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accent2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剩餘服務天數</a:t>
            </a:r>
            <a:r>
              <a:rPr lang="zh-TW" altLang="zh-TW" sz="3500" dirty="0">
                <a:solidFill>
                  <a:schemeClr val="accent2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sz="35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500" dirty="0">
                <a:solidFill>
                  <a:schemeClr val="accent2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en-US" altLang="zh-TW" sz="3500" dirty="0">
                <a:solidFill>
                  <a:schemeClr val="accent2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TW" altLang="en-US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◆</a:t>
            </a:r>
            <a:r>
              <a:rPr lang="zh-TW" altLang="zh-TW" sz="3500" dirty="0">
                <a:solidFill>
                  <a:schemeClr val="accent5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退費</a:t>
            </a:r>
            <a:r>
              <a:rPr lang="zh-TW" altLang="en-US" sz="3500" dirty="0">
                <a:solidFill>
                  <a:schemeClr val="accent5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</a:t>
            </a:r>
            <a:r>
              <a:rPr lang="zh-TW" altLang="zh-TW" sz="3500" dirty="0">
                <a:solidFill>
                  <a:schemeClr val="accent5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3500" dirty="0">
              <a:solidFill>
                <a:schemeClr val="accent5"/>
              </a:solidFill>
              <a:effectLst/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TW" altLang="en-US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註冊費</a:t>
            </a:r>
            <a:r>
              <a:rPr lang="en-US" altLang="zh-TW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月費</a:t>
            </a:r>
            <a:r>
              <a:rPr lang="en-US" altLang="zh-TW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代辦費</a:t>
            </a:r>
            <a:r>
              <a:rPr lang="en-US" altLang="zh-TW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必要費用</a:t>
            </a:r>
            <a:r>
              <a:rPr lang="en-US" altLang="zh-TW" sz="35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500" dirty="0">
                <a:solidFill>
                  <a:schemeClr val="accent5"/>
                </a:solidFill>
                <a:effectLst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÷21×9</a:t>
            </a:r>
          </a:p>
          <a:p>
            <a:pPr algn="l" rtl="0">
              <a:lnSpc>
                <a:spcPct val="150000"/>
              </a:lnSpc>
            </a:pPr>
            <a:endParaRPr lang="zh-TW" altLang="en-US" sz="40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92151"/>
            <a:ext cx="10417629" cy="639979"/>
          </a:xfrm>
        </p:spPr>
        <p:txBody>
          <a:bodyPr rtlCol="0">
            <a:noAutofit/>
          </a:bodyPr>
          <a:lstStyle/>
          <a:p>
            <a:pPr algn="ctr" rtl="0"/>
            <a:r>
              <a:rPr lang="zh-TW" altLang="en-US" sz="6000" dirty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　</a:t>
            </a:r>
            <a:r>
              <a:rPr lang="zh-TW" altLang="en-US" sz="6000" u="sng" dirty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諮　詢　專　線</a:t>
            </a:r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D3F10536-0DF0-4044-BFF4-32E0685D349A}"/>
              </a:ext>
            </a:extLst>
          </p:cNvPr>
          <p:cNvSpPr txBox="1">
            <a:spLocks/>
          </p:cNvSpPr>
          <p:nvPr/>
        </p:nvSpPr>
        <p:spPr>
          <a:xfrm>
            <a:off x="1231801" y="1828800"/>
            <a:ext cx="10512786" cy="364003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51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如有</a:t>
            </a:r>
            <a:r>
              <a:rPr lang="zh-TW" altLang="en-US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消費爭議，</a:t>
            </a:r>
            <a:r>
              <a:rPr lang="zh-TW" altLang="en-US" sz="4000" dirty="0"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可用室內電話、手機直撥</a:t>
            </a:r>
            <a:endParaRPr lang="en-US" altLang="zh-TW" sz="4000" dirty="0"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51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消費者服務專線</a:t>
            </a:r>
            <a:r>
              <a:rPr lang="en-US" altLang="zh-TW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1950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endParaRPr lang="zh-TW" altLang="en-US" sz="40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92151"/>
            <a:ext cx="10417629" cy="639979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6000" dirty="0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　</a:t>
            </a:r>
            <a:r>
              <a:rPr lang="zh-TW" altLang="en-US" sz="6000" u="sng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補習班及課後照顧中心名單</a:t>
            </a:r>
            <a:endParaRPr lang="zh-TW" altLang="en-US" sz="6000" u="sng" dirty="0">
              <a:solidFill>
                <a:schemeClr val="accent2"/>
              </a:solidFill>
            </a:endParaRPr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D3F10536-0DF0-4044-BFF4-32E0685D349A}"/>
              </a:ext>
            </a:extLst>
          </p:cNvPr>
          <p:cNvSpPr txBox="1">
            <a:spLocks/>
          </p:cNvSpPr>
          <p:nvPr/>
        </p:nvSpPr>
        <p:spPr>
          <a:xfrm>
            <a:off x="1231801" y="1332130"/>
            <a:ext cx="10512786" cy="413670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如欲查詢，得至以下網址</a:t>
            </a:r>
            <a:r>
              <a:rPr lang="en-US" altLang="zh-TW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fontAlgn="auto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補習班</a:t>
            </a:r>
            <a:r>
              <a:rPr lang="en-US" altLang="zh-TW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https://bsb.kh.edu.tw/</a:t>
            </a:r>
            <a:endParaRPr lang="en-US" altLang="zh-TW" sz="4000" dirty="0">
              <a:solidFill>
                <a:schemeClr val="accent5"/>
              </a:solidFill>
              <a:latin typeface="Arial Rounded MT Bold" panose="020F07040305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課後照顧中心</a:t>
            </a:r>
            <a:r>
              <a:rPr lang="en-US" altLang="zh-TW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4000" dirty="0">
                <a:solidFill>
                  <a:schemeClr val="accent5"/>
                </a:solidFill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https://afterschool.moe.gov.tw/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zh-TW" altLang="en-US" sz="40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佈景主題">
  <a:themeElements>
    <a:clrScheme name="Custom 2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FFFFFF"/>
      </a:accent6>
      <a:hlink>
        <a:srgbClr val="FFFFFF"/>
      </a:hlink>
      <a:folHlink>
        <a:srgbClr val="FFFFFF"/>
      </a:folHlink>
    </a:clrScheme>
    <a:fontScheme name="Heritage and Histor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0947_TF10103076_Win32" id="{05C996D6-1BDB-4D02-A916-2678658B4520}" vid="{7DD9B567-BB65-42E8-98C8-E43C07800A0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FAAC47-BD84-465D-B982-7A75BCC08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89EEA4-141F-4066-B57B-E44468FB3D6E}">
  <ds:schemaRefs>
    <ds:schemaRef ds:uri="230e9df3-be65-4c73-a93b-d1236ebd677e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A967B1-A0A0-415E-82CC-A85AEE3A6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「黑人歷史月」簡報</Template>
  <TotalTime>1213</TotalTime>
  <Words>367</Words>
  <Application>Microsoft Office PowerPoint</Application>
  <PresentationFormat>寬螢幕</PresentationFormat>
  <Paragraphs>45</Paragraphs>
  <Slides>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9" baseType="lpstr">
      <vt:lpstr>Microsoft JhengHei UI</vt:lpstr>
      <vt:lpstr>微軟正黑體</vt:lpstr>
      <vt:lpstr>新細明體</vt:lpstr>
      <vt:lpstr>標楷體</vt:lpstr>
      <vt:lpstr>Arial</vt:lpstr>
      <vt:lpstr>Arial Rounded MT Bold</vt:lpstr>
      <vt:lpstr>Bradley Hand ITC</vt:lpstr>
      <vt:lpstr>Calibri Light</vt:lpstr>
      <vt:lpstr>Cooper Black</vt:lpstr>
      <vt:lpstr>Segoe UI</vt:lpstr>
      <vt:lpstr>Times New Roman</vt:lpstr>
      <vt:lpstr>2_Office 佈景主題</vt:lpstr>
      <vt:lpstr>《抗疫消費新生活》 臺中市教育類 停課退費懶人包 《補教&amp;課照篇》</vt:lpstr>
      <vt:lpstr>①補習班</vt:lpstr>
      <vt:lpstr>例外不退費的情形</vt:lpstr>
      <vt:lpstr>②課後照顧中心</vt:lpstr>
      <vt:lpstr>舉    例</vt:lpstr>
      <vt:lpstr>　諮　詢　專　線</vt:lpstr>
      <vt:lpstr>　補習班及課後照顧中心名單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《抗疫消費新生活》 臺中市教育類 停課退費懶人包</dc:title>
  <dc:subject/>
  <dc:creator>吳美慧</dc:creator>
  <cp:keywords/>
  <dc:description/>
  <cp:lastModifiedBy>蘇美麗</cp:lastModifiedBy>
  <cp:revision>74</cp:revision>
  <dcterms:created xsi:type="dcterms:W3CDTF">2021-05-21T05:26:27Z</dcterms:created>
  <dcterms:modified xsi:type="dcterms:W3CDTF">2021-06-04T03:30:58Z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